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notesSlides/notesSlide9.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1.xml" ContentType="application/vnd.openxmlformats-officedocument.themeOverride+xml"/>
  <Override PartName="/ppt/theme/themeOverride22.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notesSlides/notesSlide13.xml" ContentType="application/vnd.openxmlformats-officedocument.presentationml.notesSlide+xml"/>
  <Override PartName="/ppt/theme/themeOverride30.xml" ContentType="application/vnd.openxmlformats-officedocument.themeOverr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59.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60.xml" ContentType="application/vnd.openxmlformats-officedocument.themeOverr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61.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4" r:id="rId48"/>
    <p:sldId id="305" r:id="rId49"/>
    <p:sldId id="306" r:id="rId50"/>
    <p:sldId id="307" r:id="rId51"/>
    <p:sldId id="303"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51" r:id="rId84"/>
    <p:sldId id="308" r:id="rId85"/>
    <p:sldId id="309" r:id="rId86"/>
    <p:sldId id="341" r:id="rId87"/>
    <p:sldId id="342" r:id="rId88"/>
    <p:sldId id="343" r:id="rId89"/>
    <p:sldId id="345" r:id="rId90"/>
    <p:sldId id="346" r:id="rId91"/>
    <p:sldId id="347" r:id="rId92"/>
    <p:sldId id="350" r:id="rId93"/>
    <p:sldId id="349" r:id="rId9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diagrams/_rels/data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 Id="rId4" Type="http://schemas.openxmlformats.org/officeDocument/2006/relationships/image" Target="../media/image40.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 Id="rId4" Type="http://schemas.openxmlformats.org/officeDocument/2006/relationships/image" Target="../media/image40.jpeg"/></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8605A2-B3BE-4560-9968-F6AD13D04CB9}" type="doc">
      <dgm:prSet loTypeId="urn:microsoft.com/office/officeart/2005/8/layout/hierarchy3" loCatId="list" qsTypeId="urn:microsoft.com/office/officeart/2005/8/quickstyle/simple4" qsCatId="simple" csTypeId="urn:microsoft.com/office/officeart/2005/8/colors/accent6_4" csCatId="accent6" phldr="1"/>
      <dgm:spPr/>
      <dgm:t>
        <a:bodyPr/>
        <a:lstStyle/>
        <a:p>
          <a:endParaRPr lang="ru-RU"/>
        </a:p>
      </dgm:t>
    </dgm:pt>
    <dgm:pt modelId="{9F91C059-2718-4371-B8C5-89FEB1B1B78C}">
      <dgm:prSet phldrT="[Текст]" custT="1"/>
      <dgm:spPr/>
      <dgm:t>
        <a:bodyPr/>
        <a:lstStyle/>
        <a:p>
          <a:r>
            <a:rPr lang="ru-RU" sz="1800" dirty="0"/>
            <a:t>Критерии присуждения</a:t>
          </a:r>
        </a:p>
      </dgm:t>
    </dgm:pt>
    <dgm:pt modelId="{6321C225-2F3A-4659-B78D-D7E43F99B1C2}" type="parTrans" cxnId="{2F40F739-ED81-424D-BFF4-5AE9169C9117}">
      <dgm:prSet/>
      <dgm:spPr/>
      <dgm:t>
        <a:bodyPr/>
        <a:lstStyle/>
        <a:p>
          <a:endParaRPr lang="ru-RU"/>
        </a:p>
      </dgm:t>
    </dgm:pt>
    <dgm:pt modelId="{A690D930-70BB-4A0A-A396-31291D8E0EF5}" type="sibTrans" cxnId="{2F40F739-ED81-424D-BFF4-5AE9169C9117}">
      <dgm:prSet/>
      <dgm:spPr/>
      <dgm:t>
        <a:bodyPr/>
        <a:lstStyle/>
        <a:p>
          <a:endParaRPr lang="ru-RU"/>
        </a:p>
      </dgm:t>
    </dgm:pt>
    <dgm:pt modelId="{9A0AAFE7-F06D-40ED-ABFF-341B4446C7E0}">
      <dgm:prSet phldrT="[Текст]" custT="1"/>
      <dgm:spPr/>
      <dgm:t>
        <a:bodyPr/>
        <a:lstStyle/>
        <a:p>
          <a:r>
            <a:rPr lang="ru-RU" sz="1600" dirty="0"/>
            <a:t>Самая низкая цена</a:t>
          </a:r>
          <a:endParaRPr lang="ro-MD" sz="1600" dirty="0"/>
        </a:p>
        <a:p>
          <a:endParaRPr lang="ru-RU" sz="1200" dirty="0"/>
        </a:p>
      </dgm:t>
    </dgm:pt>
    <dgm:pt modelId="{4B6324CE-49DF-48BE-BAF8-CB2B92AF940A}" type="parTrans" cxnId="{E191A488-1DF2-4AB4-8F8B-7F085439D77C}">
      <dgm:prSet/>
      <dgm:spPr/>
      <dgm:t>
        <a:bodyPr/>
        <a:lstStyle/>
        <a:p>
          <a:endParaRPr lang="ru-RU"/>
        </a:p>
      </dgm:t>
    </dgm:pt>
    <dgm:pt modelId="{3E5917DC-645B-4585-9B1E-C360CC45D916}" type="sibTrans" cxnId="{E191A488-1DF2-4AB4-8F8B-7F085439D77C}">
      <dgm:prSet/>
      <dgm:spPr/>
      <dgm:t>
        <a:bodyPr/>
        <a:lstStyle/>
        <a:p>
          <a:endParaRPr lang="ru-RU"/>
        </a:p>
      </dgm:t>
    </dgm:pt>
    <dgm:pt modelId="{5E5908DC-6184-4D57-BA78-9B90E9C56DD4}">
      <dgm:prSet phldrT="[Текст]" custT="1"/>
      <dgm:spPr/>
      <dgm:t>
        <a:bodyPr/>
        <a:lstStyle/>
        <a:p>
          <a:r>
            <a:rPr lang="ru-RU" sz="1600" dirty="0"/>
            <a:t>Наименьшие затраты</a:t>
          </a:r>
          <a:endParaRPr lang="ro-MD" sz="1600" dirty="0"/>
        </a:p>
        <a:p>
          <a:endParaRPr lang="ru-RU" sz="1200" dirty="0"/>
        </a:p>
      </dgm:t>
    </dgm:pt>
    <dgm:pt modelId="{3FD1C1BC-2C8A-477D-8D00-94D7277C6775}" type="parTrans" cxnId="{A9307069-4C08-42DF-B38F-C69AE296B880}">
      <dgm:prSet/>
      <dgm:spPr/>
      <dgm:t>
        <a:bodyPr/>
        <a:lstStyle/>
        <a:p>
          <a:endParaRPr lang="ru-RU"/>
        </a:p>
      </dgm:t>
    </dgm:pt>
    <dgm:pt modelId="{94D59C93-2818-410C-9B74-534517F65D3B}" type="sibTrans" cxnId="{A9307069-4C08-42DF-B38F-C69AE296B880}">
      <dgm:prSet/>
      <dgm:spPr/>
      <dgm:t>
        <a:bodyPr/>
        <a:lstStyle/>
        <a:p>
          <a:endParaRPr lang="ru-RU"/>
        </a:p>
      </dgm:t>
    </dgm:pt>
    <dgm:pt modelId="{6A4D21E9-C993-4D38-A015-BDE43D1EB380}">
      <dgm:prSet phldrT="[Текст]" custT="1"/>
      <dgm:spPr/>
      <dgm:t>
        <a:bodyPr/>
        <a:lstStyle/>
        <a:p>
          <a:r>
            <a:rPr lang="ru-RU" sz="1800" b="1" dirty="0"/>
            <a:t>Факторы оценки</a:t>
          </a:r>
        </a:p>
      </dgm:t>
    </dgm:pt>
    <dgm:pt modelId="{49E64632-E026-4E67-A818-E9EF5099AAEF}" type="parTrans" cxnId="{5E88613F-46C1-4A00-ACBE-547F0FA93BDF}">
      <dgm:prSet/>
      <dgm:spPr/>
      <dgm:t>
        <a:bodyPr/>
        <a:lstStyle/>
        <a:p>
          <a:endParaRPr lang="ru-RU"/>
        </a:p>
      </dgm:t>
    </dgm:pt>
    <dgm:pt modelId="{A8C935CB-61DD-4447-8480-CD27E8E36DBD}" type="sibTrans" cxnId="{5E88613F-46C1-4A00-ACBE-547F0FA93BDF}">
      <dgm:prSet/>
      <dgm:spPr/>
      <dgm:t>
        <a:bodyPr/>
        <a:lstStyle/>
        <a:p>
          <a:endParaRPr lang="ru-RU"/>
        </a:p>
      </dgm:t>
    </dgm:pt>
    <dgm:pt modelId="{9838B085-3FAC-48F5-833B-705E246CA414}">
      <dgm:prSet phldrT="[Текст]" custT="1"/>
      <dgm:spPr/>
      <dgm:t>
        <a:bodyPr/>
        <a:lstStyle/>
        <a:p>
          <a:r>
            <a:rPr lang="ru-RU" sz="1600" dirty="0"/>
            <a:t>Цена</a:t>
          </a:r>
          <a:r>
            <a:rPr lang="ro-RO" sz="1600" dirty="0"/>
            <a:t> </a:t>
          </a:r>
          <a:endParaRPr lang="ru-RU" sz="1600" dirty="0"/>
        </a:p>
      </dgm:t>
    </dgm:pt>
    <dgm:pt modelId="{F03E696A-CD57-448B-BCC3-0BD98DEC7BC7}" type="parTrans" cxnId="{EB2B1EB6-6A4C-4042-A306-327ADB54D5BB}">
      <dgm:prSet/>
      <dgm:spPr/>
      <dgm:t>
        <a:bodyPr/>
        <a:lstStyle/>
        <a:p>
          <a:endParaRPr lang="ru-RU"/>
        </a:p>
      </dgm:t>
    </dgm:pt>
    <dgm:pt modelId="{61C12F28-C3BF-41E1-93AA-CBE737B88732}" type="sibTrans" cxnId="{EB2B1EB6-6A4C-4042-A306-327ADB54D5BB}">
      <dgm:prSet/>
      <dgm:spPr/>
      <dgm:t>
        <a:bodyPr/>
        <a:lstStyle/>
        <a:p>
          <a:endParaRPr lang="ru-RU"/>
        </a:p>
      </dgm:t>
    </dgm:pt>
    <dgm:pt modelId="{5E2B612C-2532-4121-94C0-605D37334C5B}">
      <dgm:prSet phldrT="[Текст]" custT="1"/>
      <dgm:spPr/>
      <dgm:t>
        <a:bodyPr/>
        <a:lstStyle/>
        <a:p>
          <a:r>
            <a:rPr lang="ru-RU" sz="1600" dirty="0"/>
            <a:t>определяются исходя из соображений рентабельности с использованием таких факторов, как расчет затрат на жизненный цикл</a:t>
          </a:r>
          <a:r>
            <a:rPr lang="ro-RO" sz="1200" dirty="0"/>
            <a:t>;</a:t>
          </a:r>
          <a:endParaRPr lang="ru-RU" sz="1200" dirty="0"/>
        </a:p>
      </dgm:t>
    </dgm:pt>
    <dgm:pt modelId="{D353D551-A271-45A5-A1B4-F7714FDC26FC}" type="parTrans" cxnId="{0999F324-0FD2-4F41-ACA3-5AD0FBC50D3D}">
      <dgm:prSet/>
      <dgm:spPr/>
      <dgm:t>
        <a:bodyPr/>
        <a:lstStyle/>
        <a:p>
          <a:endParaRPr lang="ru-RU"/>
        </a:p>
      </dgm:t>
    </dgm:pt>
    <dgm:pt modelId="{137D04FD-D319-4089-ACD9-B330FD9F10DD}" type="sibTrans" cxnId="{0999F324-0FD2-4F41-ACA3-5AD0FBC50D3D}">
      <dgm:prSet/>
      <dgm:spPr/>
      <dgm:t>
        <a:bodyPr/>
        <a:lstStyle/>
        <a:p>
          <a:endParaRPr lang="ru-RU"/>
        </a:p>
      </dgm:t>
    </dgm:pt>
    <dgm:pt modelId="{BD0F1279-7C5B-4584-A698-0AD6F1CEFCAB}">
      <dgm:prSet custT="1"/>
      <dgm:spPr/>
      <dgm:t>
        <a:bodyPr/>
        <a:lstStyle/>
        <a:p>
          <a:r>
            <a:rPr lang="ru-RU" sz="1600" dirty="0"/>
            <a:t>Оптимальное соотношение цена/качество</a:t>
          </a:r>
          <a:endParaRPr lang="ro-MD" sz="1600" dirty="0"/>
        </a:p>
        <a:p>
          <a:endParaRPr lang="ru-RU" sz="1200" dirty="0"/>
        </a:p>
      </dgm:t>
    </dgm:pt>
    <dgm:pt modelId="{BAC3923F-6E74-4D62-90F6-7A69FF62B9FF}" type="parTrans" cxnId="{46542A9E-43FD-44C7-B9C1-35E60600F794}">
      <dgm:prSet/>
      <dgm:spPr/>
      <dgm:t>
        <a:bodyPr/>
        <a:lstStyle/>
        <a:p>
          <a:endParaRPr lang="ru-RU"/>
        </a:p>
      </dgm:t>
    </dgm:pt>
    <dgm:pt modelId="{52BE97C5-2705-45A9-A63F-B1678E64E13A}" type="sibTrans" cxnId="{46542A9E-43FD-44C7-B9C1-35E60600F794}">
      <dgm:prSet/>
      <dgm:spPr/>
      <dgm:t>
        <a:bodyPr/>
        <a:lstStyle/>
        <a:p>
          <a:endParaRPr lang="ru-RU"/>
        </a:p>
      </dgm:t>
    </dgm:pt>
    <dgm:pt modelId="{18AE9F95-7B52-4F25-BD2B-803CE6B6FC61}">
      <dgm:prSet custT="1"/>
      <dgm:spPr/>
      <dgm:t>
        <a:bodyPr/>
        <a:lstStyle/>
        <a:p>
          <a:r>
            <a:rPr lang="ru-RU" sz="1500" dirty="0"/>
            <a:t>Оптимальное соотношение затраты/качество</a:t>
          </a:r>
          <a:endParaRPr lang="ro-MD" sz="1500" dirty="0"/>
        </a:p>
        <a:p>
          <a:endParaRPr lang="ro-RO" sz="1200" dirty="0"/>
        </a:p>
      </dgm:t>
    </dgm:pt>
    <dgm:pt modelId="{37F19C51-8FEF-40D6-B8AE-8D8154D647B6}" type="parTrans" cxnId="{00618038-82C7-4CFE-8071-66381F9800AE}">
      <dgm:prSet/>
      <dgm:spPr/>
      <dgm:t>
        <a:bodyPr/>
        <a:lstStyle/>
        <a:p>
          <a:endParaRPr lang="ru-RU"/>
        </a:p>
      </dgm:t>
    </dgm:pt>
    <dgm:pt modelId="{2588FD24-52F5-449A-B84D-3C1C263835AC}" type="sibTrans" cxnId="{00618038-82C7-4CFE-8071-66381F9800AE}">
      <dgm:prSet/>
      <dgm:spPr/>
      <dgm:t>
        <a:bodyPr/>
        <a:lstStyle/>
        <a:p>
          <a:endParaRPr lang="ru-RU"/>
        </a:p>
      </dgm:t>
    </dgm:pt>
    <dgm:pt modelId="{A0FE55BA-2108-4643-BAFE-E8C37B59BD08}">
      <dgm:prSet custT="1"/>
      <dgm:spPr/>
      <dgm:t>
        <a:bodyPr/>
        <a:lstStyle/>
        <a:p>
          <a:r>
            <a:rPr lang="ru-RU" sz="1500" dirty="0"/>
            <a:t>определяется на основе факторов оценки</a:t>
          </a:r>
          <a:r>
            <a:rPr lang="ro-MD" sz="1500" dirty="0"/>
            <a:t> </a:t>
          </a:r>
          <a:r>
            <a:rPr lang="ru-RU" sz="1500" dirty="0"/>
            <a:t>относящихся</a:t>
          </a:r>
          <a:r>
            <a:rPr lang="ro-MD" sz="1500" dirty="0"/>
            <a:t> </a:t>
          </a:r>
          <a:r>
            <a:rPr lang="ru-RU" sz="1500" dirty="0"/>
            <a:t>только к  качественным аспектам товаров, работ или услуг, составляющих предмет закупки</a:t>
          </a:r>
          <a:endParaRPr lang="ro-RO" sz="1500" dirty="0"/>
        </a:p>
      </dgm:t>
    </dgm:pt>
    <dgm:pt modelId="{88720719-FCB4-4A57-A5A0-F2DB5660AC7B}" type="parTrans" cxnId="{83E271AA-36DE-4CCA-A308-C112BC3EDF8E}">
      <dgm:prSet/>
      <dgm:spPr/>
      <dgm:t>
        <a:bodyPr/>
        <a:lstStyle/>
        <a:p>
          <a:endParaRPr lang="ru-RU"/>
        </a:p>
      </dgm:t>
    </dgm:pt>
    <dgm:pt modelId="{94DCBD6C-C486-40D3-AE37-B7F10C62A1EF}" type="sibTrans" cxnId="{83E271AA-36DE-4CCA-A308-C112BC3EDF8E}">
      <dgm:prSet/>
      <dgm:spPr/>
      <dgm:t>
        <a:bodyPr/>
        <a:lstStyle/>
        <a:p>
          <a:endParaRPr lang="ru-RU"/>
        </a:p>
      </dgm:t>
    </dgm:pt>
    <dgm:pt modelId="{978625FC-D39D-4A2D-BD98-83664F084F7E}">
      <dgm:prSet custT="1"/>
      <dgm:spPr/>
      <dgm:t>
        <a:bodyPr/>
        <a:lstStyle/>
        <a:p>
          <a:r>
            <a:rPr lang="ru-RU" sz="1500" dirty="0"/>
            <a:t>определяется на основе факторов оценки, включающих качественные, экологические и/или социальные аспекты, связанные с предметом договора о закупках/рамочного соглашения</a:t>
          </a:r>
          <a:r>
            <a:rPr lang="ro-RO" sz="1500" dirty="0"/>
            <a:t>.</a:t>
          </a:r>
        </a:p>
      </dgm:t>
    </dgm:pt>
    <dgm:pt modelId="{0EEAA60D-08B7-46D7-BF9F-AE426308AE5F}" type="parTrans" cxnId="{D808E481-73F4-4953-8BD1-3AC7CE536D4E}">
      <dgm:prSet/>
      <dgm:spPr/>
      <dgm:t>
        <a:bodyPr/>
        <a:lstStyle/>
        <a:p>
          <a:endParaRPr lang="ru-RU"/>
        </a:p>
      </dgm:t>
    </dgm:pt>
    <dgm:pt modelId="{26DE3E77-FBDF-4D5B-8BC8-A80DDE147AEB}" type="sibTrans" cxnId="{D808E481-73F4-4953-8BD1-3AC7CE536D4E}">
      <dgm:prSet/>
      <dgm:spPr/>
      <dgm:t>
        <a:bodyPr/>
        <a:lstStyle/>
        <a:p>
          <a:endParaRPr lang="ru-RU"/>
        </a:p>
      </dgm:t>
    </dgm:pt>
    <dgm:pt modelId="{33D52626-F7A8-44EC-B7D7-69F8E483B3ED}" type="pres">
      <dgm:prSet presAssocID="{BD8605A2-B3BE-4560-9968-F6AD13D04CB9}" presName="diagram" presStyleCnt="0">
        <dgm:presLayoutVars>
          <dgm:chPref val="1"/>
          <dgm:dir/>
          <dgm:animOne val="branch"/>
          <dgm:animLvl val="lvl"/>
          <dgm:resizeHandles/>
        </dgm:presLayoutVars>
      </dgm:prSet>
      <dgm:spPr/>
      <dgm:t>
        <a:bodyPr/>
        <a:lstStyle/>
        <a:p>
          <a:endParaRPr lang="ru-RU"/>
        </a:p>
      </dgm:t>
    </dgm:pt>
    <dgm:pt modelId="{3165B162-D8EE-44E5-8BB1-6AE1FDDF39F1}" type="pres">
      <dgm:prSet presAssocID="{9F91C059-2718-4371-B8C5-89FEB1B1B78C}" presName="root" presStyleCnt="0"/>
      <dgm:spPr/>
    </dgm:pt>
    <dgm:pt modelId="{7E891C29-54C5-4DF8-98C8-C5EA7930926D}" type="pres">
      <dgm:prSet presAssocID="{9F91C059-2718-4371-B8C5-89FEB1B1B78C}" presName="rootComposite" presStyleCnt="0"/>
      <dgm:spPr/>
    </dgm:pt>
    <dgm:pt modelId="{F6E0AFE2-AC74-4AF0-BF93-403F2E10DA71}" type="pres">
      <dgm:prSet presAssocID="{9F91C059-2718-4371-B8C5-89FEB1B1B78C}" presName="rootText" presStyleLbl="node1" presStyleIdx="0" presStyleCnt="2"/>
      <dgm:spPr/>
      <dgm:t>
        <a:bodyPr/>
        <a:lstStyle/>
        <a:p>
          <a:endParaRPr lang="ru-RU"/>
        </a:p>
      </dgm:t>
    </dgm:pt>
    <dgm:pt modelId="{B075E153-8988-4A1A-B568-39ADE7ABAE4D}" type="pres">
      <dgm:prSet presAssocID="{9F91C059-2718-4371-B8C5-89FEB1B1B78C}" presName="rootConnector" presStyleLbl="node1" presStyleIdx="0" presStyleCnt="2"/>
      <dgm:spPr/>
      <dgm:t>
        <a:bodyPr/>
        <a:lstStyle/>
        <a:p>
          <a:endParaRPr lang="ru-RU"/>
        </a:p>
      </dgm:t>
    </dgm:pt>
    <dgm:pt modelId="{2689D195-0777-4465-8AD9-BB0F0936146D}" type="pres">
      <dgm:prSet presAssocID="{9F91C059-2718-4371-B8C5-89FEB1B1B78C}" presName="childShape" presStyleCnt="0"/>
      <dgm:spPr/>
    </dgm:pt>
    <dgm:pt modelId="{50299B15-BE9B-4B66-8181-827CD9922516}" type="pres">
      <dgm:prSet presAssocID="{4B6324CE-49DF-48BE-BAF8-CB2B92AF940A}" presName="Name13" presStyleLbl="parChTrans1D2" presStyleIdx="0" presStyleCnt="8"/>
      <dgm:spPr/>
      <dgm:t>
        <a:bodyPr/>
        <a:lstStyle/>
        <a:p>
          <a:endParaRPr lang="ru-RU"/>
        </a:p>
      </dgm:t>
    </dgm:pt>
    <dgm:pt modelId="{09AB3F05-DCA3-4360-AF8B-BF0A0FBFD178}" type="pres">
      <dgm:prSet presAssocID="{9A0AAFE7-F06D-40ED-ABFF-341B4446C7E0}" presName="childText" presStyleLbl="bgAcc1" presStyleIdx="0" presStyleCnt="8" custScaleX="167737">
        <dgm:presLayoutVars>
          <dgm:bulletEnabled val="1"/>
        </dgm:presLayoutVars>
      </dgm:prSet>
      <dgm:spPr/>
      <dgm:t>
        <a:bodyPr/>
        <a:lstStyle/>
        <a:p>
          <a:endParaRPr lang="ru-RU"/>
        </a:p>
      </dgm:t>
    </dgm:pt>
    <dgm:pt modelId="{A243F62E-9674-4579-92B2-975312ED7B9D}" type="pres">
      <dgm:prSet presAssocID="{3FD1C1BC-2C8A-477D-8D00-94D7277C6775}" presName="Name13" presStyleLbl="parChTrans1D2" presStyleIdx="1" presStyleCnt="8"/>
      <dgm:spPr/>
      <dgm:t>
        <a:bodyPr/>
        <a:lstStyle/>
        <a:p>
          <a:endParaRPr lang="ru-RU"/>
        </a:p>
      </dgm:t>
    </dgm:pt>
    <dgm:pt modelId="{632651E4-E76F-4712-A407-CF8EBAFF75A4}" type="pres">
      <dgm:prSet presAssocID="{5E5908DC-6184-4D57-BA78-9B90E9C56DD4}" presName="childText" presStyleLbl="bgAcc1" presStyleIdx="1" presStyleCnt="8" custScaleX="172147">
        <dgm:presLayoutVars>
          <dgm:bulletEnabled val="1"/>
        </dgm:presLayoutVars>
      </dgm:prSet>
      <dgm:spPr/>
      <dgm:t>
        <a:bodyPr/>
        <a:lstStyle/>
        <a:p>
          <a:endParaRPr lang="ru-RU"/>
        </a:p>
      </dgm:t>
    </dgm:pt>
    <dgm:pt modelId="{3D67466D-4DF6-4381-AD2E-85994850B18D}" type="pres">
      <dgm:prSet presAssocID="{BAC3923F-6E74-4D62-90F6-7A69FF62B9FF}" presName="Name13" presStyleLbl="parChTrans1D2" presStyleIdx="2" presStyleCnt="8"/>
      <dgm:spPr/>
      <dgm:t>
        <a:bodyPr/>
        <a:lstStyle/>
        <a:p>
          <a:endParaRPr lang="ru-RU"/>
        </a:p>
      </dgm:t>
    </dgm:pt>
    <dgm:pt modelId="{8EE3A3D4-D970-47B5-B10E-B9E42BB1AAE4}" type="pres">
      <dgm:prSet presAssocID="{BD0F1279-7C5B-4584-A698-0AD6F1CEFCAB}" presName="childText" presStyleLbl="bgAcc1" presStyleIdx="2" presStyleCnt="8" custScaleX="176558">
        <dgm:presLayoutVars>
          <dgm:bulletEnabled val="1"/>
        </dgm:presLayoutVars>
      </dgm:prSet>
      <dgm:spPr/>
      <dgm:t>
        <a:bodyPr/>
        <a:lstStyle/>
        <a:p>
          <a:endParaRPr lang="ru-RU"/>
        </a:p>
      </dgm:t>
    </dgm:pt>
    <dgm:pt modelId="{D2D3271C-D7F9-44FF-8738-D85BF5631FAD}" type="pres">
      <dgm:prSet presAssocID="{37F19C51-8FEF-40D6-B8AE-8D8154D647B6}" presName="Name13" presStyleLbl="parChTrans1D2" presStyleIdx="3" presStyleCnt="8"/>
      <dgm:spPr/>
      <dgm:t>
        <a:bodyPr/>
        <a:lstStyle/>
        <a:p>
          <a:endParaRPr lang="ru-RU"/>
        </a:p>
      </dgm:t>
    </dgm:pt>
    <dgm:pt modelId="{0FA95EFE-F6F6-4FE5-836E-20714E339F8F}" type="pres">
      <dgm:prSet presAssocID="{18AE9F95-7B52-4F25-BD2B-803CE6B6FC61}" presName="childText" presStyleLbl="bgAcc1" presStyleIdx="3" presStyleCnt="8" custScaleX="207433" custScaleY="99196">
        <dgm:presLayoutVars>
          <dgm:bulletEnabled val="1"/>
        </dgm:presLayoutVars>
      </dgm:prSet>
      <dgm:spPr/>
      <dgm:t>
        <a:bodyPr/>
        <a:lstStyle/>
        <a:p>
          <a:endParaRPr lang="ru-RU"/>
        </a:p>
      </dgm:t>
    </dgm:pt>
    <dgm:pt modelId="{4CA0BA7E-1F42-4F46-814F-4E9B15C3477E}" type="pres">
      <dgm:prSet presAssocID="{6A4D21E9-C993-4D38-A015-BDE43D1EB380}" presName="root" presStyleCnt="0"/>
      <dgm:spPr/>
    </dgm:pt>
    <dgm:pt modelId="{42B5C50E-EE49-448E-B74E-5FFD9997559E}" type="pres">
      <dgm:prSet presAssocID="{6A4D21E9-C993-4D38-A015-BDE43D1EB380}" presName="rootComposite" presStyleCnt="0"/>
      <dgm:spPr/>
    </dgm:pt>
    <dgm:pt modelId="{8F5DCA14-C12A-4873-A826-80D2665298F1}" type="pres">
      <dgm:prSet presAssocID="{6A4D21E9-C993-4D38-A015-BDE43D1EB380}" presName="rootText" presStyleLbl="node1" presStyleIdx="1" presStyleCnt="2"/>
      <dgm:spPr/>
      <dgm:t>
        <a:bodyPr/>
        <a:lstStyle/>
        <a:p>
          <a:endParaRPr lang="ru-RU"/>
        </a:p>
      </dgm:t>
    </dgm:pt>
    <dgm:pt modelId="{C53B0CC4-18C6-488F-91EE-A7822E2F4AD9}" type="pres">
      <dgm:prSet presAssocID="{6A4D21E9-C993-4D38-A015-BDE43D1EB380}" presName="rootConnector" presStyleLbl="node1" presStyleIdx="1" presStyleCnt="2"/>
      <dgm:spPr/>
      <dgm:t>
        <a:bodyPr/>
        <a:lstStyle/>
        <a:p>
          <a:endParaRPr lang="ru-RU"/>
        </a:p>
      </dgm:t>
    </dgm:pt>
    <dgm:pt modelId="{BB87011E-73F4-4FD1-8780-50737740A867}" type="pres">
      <dgm:prSet presAssocID="{6A4D21E9-C993-4D38-A015-BDE43D1EB380}" presName="childShape" presStyleCnt="0"/>
      <dgm:spPr/>
    </dgm:pt>
    <dgm:pt modelId="{4F267D78-1DE7-45B7-8D43-1F4EF4BD7D2F}" type="pres">
      <dgm:prSet presAssocID="{F03E696A-CD57-448B-BCC3-0BD98DEC7BC7}" presName="Name13" presStyleLbl="parChTrans1D2" presStyleIdx="4" presStyleCnt="8"/>
      <dgm:spPr/>
      <dgm:t>
        <a:bodyPr/>
        <a:lstStyle/>
        <a:p>
          <a:endParaRPr lang="ru-RU"/>
        </a:p>
      </dgm:t>
    </dgm:pt>
    <dgm:pt modelId="{9D908720-EBC8-466D-86DE-85C4B37BDBAE}" type="pres">
      <dgm:prSet presAssocID="{9838B085-3FAC-48F5-833B-705E246CA414}" presName="childText" presStyleLbl="bgAcc1" presStyleIdx="4" presStyleCnt="8" custScaleX="106808">
        <dgm:presLayoutVars>
          <dgm:bulletEnabled val="1"/>
        </dgm:presLayoutVars>
      </dgm:prSet>
      <dgm:spPr/>
      <dgm:t>
        <a:bodyPr/>
        <a:lstStyle/>
        <a:p>
          <a:endParaRPr lang="ru-RU"/>
        </a:p>
      </dgm:t>
    </dgm:pt>
    <dgm:pt modelId="{C394D4B8-489B-4284-9A01-66C259F1CA4F}" type="pres">
      <dgm:prSet presAssocID="{D353D551-A271-45A5-A1B4-F7714FDC26FC}" presName="Name13" presStyleLbl="parChTrans1D2" presStyleIdx="5" presStyleCnt="8"/>
      <dgm:spPr/>
      <dgm:t>
        <a:bodyPr/>
        <a:lstStyle/>
        <a:p>
          <a:endParaRPr lang="ru-RU"/>
        </a:p>
      </dgm:t>
    </dgm:pt>
    <dgm:pt modelId="{25ED3E4C-A78F-4CE6-8D27-BC1F99ABAA48}" type="pres">
      <dgm:prSet presAssocID="{5E2B612C-2532-4121-94C0-605D37334C5B}" presName="childText" presStyleLbl="bgAcc1" presStyleIdx="5" presStyleCnt="8" custScaleX="247738">
        <dgm:presLayoutVars>
          <dgm:bulletEnabled val="1"/>
        </dgm:presLayoutVars>
      </dgm:prSet>
      <dgm:spPr/>
      <dgm:t>
        <a:bodyPr/>
        <a:lstStyle/>
        <a:p>
          <a:endParaRPr lang="ru-RU"/>
        </a:p>
      </dgm:t>
    </dgm:pt>
    <dgm:pt modelId="{423FA674-276C-4B66-AF79-A8B89B2F240C}" type="pres">
      <dgm:prSet presAssocID="{88720719-FCB4-4A57-A5A0-F2DB5660AC7B}" presName="Name13" presStyleLbl="parChTrans1D2" presStyleIdx="6" presStyleCnt="8"/>
      <dgm:spPr/>
      <dgm:t>
        <a:bodyPr/>
        <a:lstStyle/>
        <a:p>
          <a:endParaRPr lang="ru-RU"/>
        </a:p>
      </dgm:t>
    </dgm:pt>
    <dgm:pt modelId="{C7303BC5-88F4-4863-886C-D0F30EE08E14}" type="pres">
      <dgm:prSet presAssocID="{A0FE55BA-2108-4643-BAFE-E8C37B59BD08}" presName="childText" presStyleLbl="bgAcc1" presStyleIdx="6" presStyleCnt="8" custScaleX="245459" custScaleY="115917">
        <dgm:presLayoutVars>
          <dgm:bulletEnabled val="1"/>
        </dgm:presLayoutVars>
      </dgm:prSet>
      <dgm:spPr/>
      <dgm:t>
        <a:bodyPr/>
        <a:lstStyle/>
        <a:p>
          <a:endParaRPr lang="ru-RU"/>
        </a:p>
      </dgm:t>
    </dgm:pt>
    <dgm:pt modelId="{8C227F60-04EC-419A-ADBC-B7C2F9256E99}" type="pres">
      <dgm:prSet presAssocID="{0EEAA60D-08B7-46D7-BF9F-AE426308AE5F}" presName="Name13" presStyleLbl="parChTrans1D2" presStyleIdx="7" presStyleCnt="8"/>
      <dgm:spPr/>
      <dgm:t>
        <a:bodyPr/>
        <a:lstStyle/>
        <a:p>
          <a:endParaRPr lang="ru-RU"/>
        </a:p>
      </dgm:t>
    </dgm:pt>
    <dgm:pt modelId="{79400EB4-D9C9-47C5-BC09-8C73DBCA7D50}" type="pres">
      <dgm:prSet presAssocID="{978625FC-D39D-4A2D-BD98-83664F084F7E}" presName="childText" presStyleLbl="bgAcc1" presStyleIdx="7" presStyleCnt="8" custScaleX="302803" custScaleY="126127">
        <dgm:presLayoutVars>
          <dgm:bulletEnabled val="1"/>
        </dgm:presLayoutVars>
      </dgm:prSet>
      <dgm:spPr/>
      <dgm:t>
        <a:bodyPr/>
        <a:lstStyle/>
        <a:p>
          <a:endParaRPr lang="ru-RU"/>
        </a:p>
      </dgm:t>
    </dgm:pt>
  </dgm:ptLst>
  <dgm:cxnLst>
    <dgm:cxn modelId="{64784BC8-FA4D-4AF2-ACE2-52E92B09065F}" type="presOf" srcId="{18AE9F95-7B52-4F25-BD2B-803CE6B6FC61}" destId="{0FA95EFE-F6F6-4FE5-836E-20714E339F8F}" srcOrd="0" destOrd="0" presId="urn:microsoft.com/office/officeart/2005/8/layout/hierarchy3"/>
    <dgm:cxn modelId="{EEF275F9-58C8-4DF5-BE01-F9BBDD5D69BE}" type="presOf" srcId="{5E2B612C-2532-4121-94C0-605D37334C5B}" destId="{25ED3E4C-A78F-4CE6-8D27-BC1F99ABAA48}" srcOrd="0" destOrd="0" presId="urn:microsoft.com/office/officeart/2005/8/layout/hierarchy3"/>
    <dgm:cxn modelId="{9E77131E-55BE-4759-B5E4-560311B73865}" type="presOf" srcId="{88720719-FCB4-4A57-A5A0-F2DB5660AC7B}" destId="{423FA674-276C-4B66-AF79-A8B89B2F240C}" srcOrd="0" destOrd="0" presId="urn:microsoft.com/office/officeart/2005/8/layout/hierarchy3"/>
    <dgm:cxn modelId="{121CEC13-5AEA-4138-A1AD-054DA9A9C7A8}" type="presOf" srcId="{BAC3923F-6E74-4D62-90F6-7A69FF62B9FF}" destId="{3D67466D-4DF6-4381-AD2E-85994850B18D}" srcOrd="0" destOrd="0" presId="urn:microsoft.com/office/officeart/2005/8/layout/hierarchy3"/>
    <dgm:cxn modelId="{E18A348D-3ED4-426E-A07D-DAF5180623E4}" type="presOf" srcId="{A0FE55BA-2108-4643-BAFE-E8C37B59BD08}" destId="{C7303BC5-88F4-4863-886C-D0F30EE08E14}" srcOrd="0" destOrd="0" presId="urn:microsoft.com/office/officeart/2005/8/layout/hierarchy3"/>
    <dgm:cxn modelId="{9B0ABBCB-0D10-46E3-B9C5-031CD624616E}" type="presOf" srcId="{37F19C51-8FEF-40D6-B8AE-8D8154D647B6}" destId="{D2D3271C-D7F9-44FF-8738-D85BF5631FAD}" srcOrd="0" destOrd="0" presId="urn:microsoft.com/office/officeart/2005/8/layout/hierarchy3"/>
    <dgm:cxn modelId="{9EAD0038-E812-47F9-B486-BE3DF27327B1}" type="presOf" srcId="{6A4D21E9-C993-4D38-A015-BDE43D1EB380}" destId="{C53B0CC4-18C6-488F-91EE-A7822E2F4AD9}" srcOrd="1" destOrd="0" presId="urn:microsoft.com/office/officeart/2005/8/layout/hierarchy3"/>
    <dgm:cxn modelId="{D3F06714-0D38-4A47-B970-570DF51CDCBB}" type="presOf" srcId="{978625FC-D39D-4A2D-BD98-83664F084F7E}" destId="{79400EB4-D9C9-47C5-BC09-8C73DBCA7D50}" srcOrd="0" destOrd="0" presId="urn:microsoft.com/office/officeart/2005/8/layout/hierarchy3"/>
    <dgm:cxn modelId="{E191A488-1DF2-4AB4-8F8B-7F085439D77C}" srcId="{9F91C059-2718-4371-B8C5-89FEB1B1B78C}" destId="{9A0AAFE7-F06D-40ED-ABFF-341B4446C7E0}" srcOrd="0" destOrd="0" parTransId="{4B6324CE-49DF-48BE-BAF8-CB2B92AF940A}" sibTransId="{3E5917DC-645B-4585-9B1E-C360CC45D916}"/>
    <dgm:cxn modelId="{5E88613F-46C1-4A00-ACBE-547F0FA93BDF}" srcId="{BD8605A2-B3BE-4560-9968-F6AD13D04CB9}" destId="{6A4D21E9-C993-4D38-A015-BDE43D1EB380}" srcOrd="1" destOrd="0" parTransId="{49E64632-E026-4E67-A818-E9EF5099AAEF}" sibTransId="{A8C935CB-61DD-4447-8480-CD27E8E36DBD}"/>
    <dgm:cxn modelId="{E2394AAB-3E68-4E27-933E-4C31EEF83427}" type="presOf" srcId="{BD0F1279-7C5B-4584-A698-0AD6F1CEFCAB}" destId="{8EE3A3D4-D970-47B5-B10E-B9E42BB1AAE4}" srcOrd="0" destOrd="0" presId="urn:microsoft.com/office/officeart/2005/8/layout/hierarchy3"/>
    <dgm:cxn modelId="{A9307069-4C08-42DF-B38F-C69AE296B880}" srcId="{9F91C059-2718-4371-B8C5-89FEB1B1B78C}" destId="{5E5908DC-6184-4D57-BA78-9B90E9C56DD4}" srcOrd="1" destOrd="0" parTransId="{3FD1C1BC-2C8A-477D-8D00-94D7277C6775}" sibTransId="{94D59C93-2818-410C-9B74-534517F65D3B}"/>
    <dgm:cxn modelId="{46542A9E-43FD-44C7-B9C1-35E60600F794}" srcId="{9F91C059-2718-4371-B8C5-89FEB1B1B78C}" destId="{BD0F1279-7C5B-4584-A698-0AD6F1CEFCAB}" srcOrd="2" destOrd="0" parTransId="{BAC3923F-6E74-4D62-90F6-7A69FF62B9FF}" sibTransId="{52BE97C5-2705-45A9-A63F-B1678E64E13A}"/>
    <dgm:cxn modelId="{83E271AA-36DE-4CCA-A308-C112BC3EDF8E}" srcId="{6A4D21E9-C993-4D38-A015-BDE43D1EB380}" destId="{A0FE55BA-2108-4643-BAFE-E8C37B59BD08}" srcOrd="2" destOrd="0" parTransId="{88720719-FCB4-4A57-A5A0-F2DB5660AC7B}" sibTransId="{94DCBD6C-C486-40D3-AE37-B7F10C62A1EF}"/>
    <dgm:cxn modelId="{62E77B95-E5B5-44CD-812E-B6B29EF230BC}" type="presOf" srcId="{BD8605A2-B3BE-4560-9968-F6AD13D04CB9}" destId="{33D52626-F7A8-44EC-B7D7-69F8E483B3ED}" srcOrd="0" destOrd="0" presId="urn:microsoft.com/office/officeart/2005/8/layout/hierarchy3"/>
    <dgm:cxn modelId="{00618038-82C7-4CFE-8071-66381F9800AE}" srcId="{9F91C059-2718-4371-B8C5-89FEB1B1B78C}" destId="{18AE9F95-7B52-4F25-BD2B-803CE6B6FC61}" srcOrd="3" destOrd="0" parTransId="{37F19C51-8FEF-40D6-B8AE-8D8154D647B6}" sibTransId="{2588FD24-52F5-449A-B84D-3C1C263835AC}"/>
    <dgm:cxn modelId="{2F40F739-ED81-424D-BFF4-5AE9169C9117}" srcId="{BD8605A2-B3BE-4560-9968-F6AD13D04CB9}" destId="{9F91C059-2718-4371-B8C5-89FEB1B1B78C}" srcOrd="0" destOrd="0" parTransId="{6321C225-2F3A-4659-B78D-D7E43F99B1C2}" sibTransId="{A690D930-70BB-4A0A-A396-31291D8E0EF5}"/>
    <dgm:cxn modelId="{801280BC-8C82-495A-8309-45FB5C8AC608}" type="presOf" srcId="{D353D551-A271-45A5-A1B4-F7714FDC26FC}" destId="{C394D4B8-489B-4284-9A01-66C259F1CA4F}" srcOrd="0" destOrd="0" presId="urn:microsoft.com/office/officeart/2005/8/layout/hierarchy3"/>
    <dgm:cxn modelId="{0999F324-0FD2-4F41-ACA3-5AD0FBC50D3D}" srcId="{6A4D21E9-C993-4D38-A015-BDE43D1EB380}" destId="{5E2B612C-2532-4121-94C0-605D37334C5B}" srcOrd="1" destOrd="0" parTransId="{D353D551-A271-45A5-A1B4-F7714FDC26FC}" sibTransId="{137D04FD-D319-4089-ACD9-B330FD9F10DD}"/>
    <dgm:cxn modelId="{EB2B1EB6-6A4C-4042-A306-327ADB54D5BB}" srcId="{6A4D21E9-C993-4D38-A015-BDE43D1EB380}" destId="{9838B085-3FAC-48F5-833B-705E246CA414}" srcOrd="0" destOrd="0" parTransId="{F03E696A-CD57-448B-BCC3-0BD98DEC7BC7}" sibTransId="{61C12F28-C3BF-41E1-93AA-CBE737B88732}"/>
    <dgm:cxn modelId="{4E2C9B99-CA2E-43BB-860A-D329D08D3263}" type="presOf" srcId="{9838B085-3FAC-48F5-833B-705E246CA414}" destId="{9D908720-EBC8-466D-86DE-85C4B37BDBAE}" srcOrd="0" destOrd="0" presId="urn:microsoft.com/office/officeart/2005/8/layout/hierarchy3"/>
    <dgm:cxn modelId="{F475737A-56B3-4C52-939E-5766B4344921}" type="presOf" srcId="{9A0AAFE7-F06D-40ED-ABFF-341B4446C7E0}" destId="{09AB3F05-DCA3-4360-AF8B-BF0A0FBFD178}" srcOrd="0" destOrd="0" presId="urn:microsoft.com/office/officeart/2005/8/layout/hierarchy3"/>
    <dgm:cxn modelId="{D808E481-73F4-4953-8BD1-3AC7CE536D4E}" srcId="{6A4D21E9-C993-4D38-A015-BDE43D1EB380}" destId="{978625FC-D39D-4A2D-BD98-83664F084F7E}" srcOrd="3" destOrd="0" parTransId="{0EEAA60D-08B7-46D7-BF9F-AE426308AE5F}" sibTransId="{26DE3E77-FBDF-4D5B-8BC8-A80DDE147AEB}"/>
    <dgm:cxn modelId="{21003FBD-281F-4083-972E-E1D1DA691D58}" type="presOf" srcId="{6A4D21E9-C993-4D38-A015-BDE43D1EB380}" destId="{8F5DCA14-C12A-4873-A826-80D2665298F1}" srcOrd="0" destOrd="0" presId="urn:microsoft.com/office/officeart/2005/8/layout/hierarchy3"/>
    <dgm:cxn modelId="{693855E3-DDE7-4F5F-8A2A-363A0F84A163}" type="presOf" srcId="{5E5908DC-6184-4D57-BA78-9B90E9C56DD4}" destId="{632651E4-E76F-4712-A407-CF8EBAFF75A4}" srcOrd="0" destOrd="0" presId="urn:microsoft.com/office/officeart/2005/8/layout/hierarchy3"/>
    <dgm:cxn modelId="{F3042D86-BFA6-495A-B557-8E3FA73CDC58}" type="presOf" srcId="{F03E696A-CD57-448B-BCC3-0BD98DEC7BC7}" destId="{4F267D78-1DE7-45B7-8D43-1F4EF4BD7D2F}" srcOrd="0" destOrd="0" presId="urn:microsoft.com/office/officeart/2005/8/layout/hierarchy3"/>
    <dgm:cxn modelId="{E8C2630B-F9D7-4F1D-AE3C-C04DBB2735E0}" type="presOf" srcId="{9F91C059-2718-4371-B8C5-89FEB1B1B78C}" destId="{F6E0AFE2-AC74-4AF0-BF93-403F2E10DA71}" srcOrd="0" destOrd="0" presId="urn:microsoft.com/office/officeart/2005/8/layout/hierarchy3"/>
    <dgm:cxn modelId="{C1B2255E-0E91-417D-833A-A77C0D09837B}" type="presOf" srcId="{0EEAA60D-08B7-46D7-BF9F-AE426308AE5F}" destId="{8C227F60-04EC-419A-ADBC-B7C2F9256E99}" srcOrd="0" destOrd="0" presId="urn:microsoft.com/office/officeart/2005/8/layout/hierarchy3"/>
    <dgm:cxn modelId="{1EC5DC85-6BEA-4D34-9B2E-E4D2C5911D11}" type="presOf" srcId="{3FD1C1BC-2C8A-477D-8D00-94D7277C6775}" destId="{A243F62E-9674-4579-92B2-975312ED7B9D}" srcOrd="0" destOrd="0" presId="urn:microsoft.com/office/officeart/2005/8/layout/hierarchy3"/>
    <dgm:cxn modelId="{7C100F88-0C6B-491A-BE02-8BD9CB74AEF4}" type="presOf" srcId="{9F91C059-2718-4371-B8C5-89FEB1B1B78C}" destId="{B075E153-8988-4A1A-B568-39ADE7ABAE4D}" srcOrd="1" destOrd="0" presId="urn:microsoft.com/office/officeart/2005/8/layout/hierarchy3"/>
    <dgm:cxn modelId="{5C0350A0-0215-4F00-8A0C-477CE4320DCA}" type="presOf" srcId="{4B6324CE-49DF-48BE-BAF8-CB2B92AF940A}" destId="{50299B15-BE9B-4B66-8181-827CD9922516}" srcOrd="0" destOrd="0" presId="urn:microsoft.com/office/officeart/2005/8/layout/hierarchy3"/>
    <dgm:cxn modelId="{71E14197-603F-4B32-827F-685D67B3014E}" type="presParOf" srcId="{33D52626-F7A8-44EC-B7D7-69F8E483B3ED}" destId="{3165B162-D8EE-44E5-8BB1-6AE1FDDF39F1}" srcOrd="0" destOrd="0" presId="urn:microsoft.com/office/officeart/2005/8/layout/hierarchy3"/>
    <dgm:cxn modelId="{909833C4-2DF9-4AFD-9C39-A6AEC2B2143C}" type="presParOf" srcId="{3165B162-D8EE-44E5-8BB1-6AE1FDDF39F1}" destId="{7E891C29-54C5-4DF8-98C8-C5EA7930926D}" srcOrd="0" destOrd="0" presId="urn:microsoft.com/office/officeart/2005/8/layout/hierarchy3"/>
    <dgm:cxn modelId="{DAABE57E-CCBA-4571-B2EA-1D44F3DAE114}" type="presParOf" srcId="{7E891C29-54C5-4DF8-98C8-C5EA7930926D}" destId="{F6E0AFE2-AC74-4AF0-BF93-403F2E10DA71}" srcOrd="0" destOrd="0" presId="urn:microsoft.com/office/officeart/2005/8/layout/hierarchy3"/>
    <dgm:cxn modelId="{63864861-FF6E-49E7-95D1-87AFB0091743}" type="presParOf" srcId="{7E891C29-54C5-4DF8-98C8-C5EA7930926D}" destId="{B075E153-8988-4A1A-B568-39ADE7ABAE4D}" srcOrd="1" destOrd="0" presId="urn:microsoft.com/office/officeart/2005/8/layout/hierarchy3"/>
    <dgm:cxn modelId="{0971F707-0DFD-47A7-828A-542D454CA148}" type="presParOf" srcId="{3165B162-D8EE-44E5-8BB1-6AE1FDDF39F1}" destId="{2689D195-0777-4465-8AD9-BB0F0936146D}" srcOrd="1" destOrd="0" presId="urn:microsoft.com/office/officeart/2005/8/layout/hierarchy3"/>
    <dgm:cxn modelId="{3001F3D8-961B-4B54-BB90-0FB8ECAB57F8}" type="presParOf" srcId="{2689D195-0777-4465-8AD9-BB0F0936146D}" destId="{50299B15-BE9B-4B66-8181-827CD9922516}" srcOrd="0" destOrd="0" presId="urn:microsoft.com/office/officeart/2005/8/layout/hierarchy3"/>
    <dgm:cxn modelId="{65B866F9-5E6C-4695-89AB-F2C09DC6FC48}" type="presParOf" srcId="{2689D195-0777-4465-8AD9-BB0F0936146D}" destId="{09AB3F05-DCA3-4360-AF8B-BF0A0FBFD178}" srcOrd="1" destOrd="0" presId="urn:microsoft.com/office/officeart/2005/8/layout/hierarchy3"/>
    <dgm:cxn modelId="{3DF0199D-D6FE-4488-A2CB-0823D9309A97}" type="presParOf" srcId="{2689D195-0777-4465-8AD9-BB0F0936146D}" destId="{A243F62E-9674-4579-92B2-975312ED7B9D}" srcOrd="2" destOrd="0" presId="urn:microsoft.com/office/officeart/2005/8/layout/hierarchy3"/>
    <dgm:cxn modelId="{A6C4EDCB-7227-415C-81AD-8075EFA154A1}" type="presParOf" srcId="{2689D195-0777-4465-8AD9-BB0F0936146D}" destId="{632651E4-E76F-4712-A407-CF8EBAFF75A4}" srcOrd="3" destOrd="0" presId="urn:microsoft.com/office/officeart/2005/8/layout/hierarchy3"/>
    <dgm:cxn modelId="{B1E34939-3A82-451A-BFF0-88AB2B0C692B}" type="presParOf" srcId="{2689D195-0777-4465-8AD9-BB0F0936146D}" destId="{3D67466D-4DF6-4381-AD2E-85994850B18D}" srcOrd="4" destOrd="0" presId="urn:microsoft.com/office/officeart/2005/8/layout/hierarchy3"/>
    <dgm:cxn modelId="{A362E0B0-8F1A-4055-AE7E-52ACCB42D114}" type="presParOf" srcId="{2689D195-0777-4465-8AD9-BB0F0936146D}" destId="{8EE3A3D4-D970-47B5-B10E-B9E42BB1AAE4}" srcOrd="5" destOrd="0" presId="urn:microsoft.com/office/officeart/2005/8/layout/hierarchy3"/>
    <dgm:cxn modelId="{28B29180-AA29-426D-AF94-E542169019CA}" type="presParOf" srcId="{2689D195-0777-4465-8AD9-BB0F0936146D}" destId="{D2D3271C-D7F9-44FF-8738-D85BF5631FAD}" srcOrd="6" destOrd="0" presId="urn:microsoft.com/office/officeart/2005/8/layout/hierarchy3"/>
    <dgm:cxn modelId="{EE1952A6-8788-45D6-BFF3-3A024DD1A1D9}" type="presParOf" srcId="{2689D195-0777-4465-8AD9-BB0F0936146D}" destId="{0FA95EFE-F6F6-4FE5-836E-20714E339F8F}" srcOrd="7" destOrd="0" presId="urn:microsoft.com/office/officeart/2005/8/layout/hierarchy3"/>
    <dgm:cxn modelId="{B329C79C-A0B6-4F1D-A144-AEC228BBC2DB}" type="presParOf" srcId="{33D52626-F7A8-44EC-B7D7-69F8E483B3ED}" destId="{4CA0BA7E-1F42-4F46-814F-4E9B15C3477E}" srcOrd="1" destOrd="0" presId="urn:microsoft.com/office/officeart/2005/8/layout/hierarchy3"/>
    <dgm:cxn modelId="{5D1638C1-476F-4F05-AB44-1FF991D50580}" type="presParOf" srcId="{4CA0BA7E-1F42-4F46-814F-4E9B15C3477E}" destId="{42B5C50E-EE49-448E-B74E-5FFD9997559E}" srcOrd="0" destOrd="0" presId="urn:microsoft.com/office/officeart/2005/8/layout/hierarchy3"/>
    <dgm:cxn modelId="{B0BE9500-529C-41AE-96B2-92C57FB97A66}" type="presParOf" srcId="{42B5C50E-EE49-448E-B74E-5FFD9997559E}" destId="{8F5DCA14-C12A-4873-A826-80D2665298F1}" srcOrd="0" destOrd="0" presId="urn:microsoft.com/office/officeart/2005/8/layout/hierarchy3"/>
    <dgm:cxn modelId="{375808B2-3D67-4F20-B395-A5E371827D2F}" type="presParOf" srcId="{42B5C50E-EE49-448E-B74E-5FFD9997559E}" destId="{C53B0CC4-18C6-488F-91EE-A7822E2F4AD9}" srcOrd="1" destOrd="0" presId="urn:microsoft.com/office/officeart/2005/8/layout/hierarchy3"/>
    <dgm:cxn modelId="{A839861E-7640-43FA-B5CF-6A004370EC40}" type="presParOf" srcId="{4CA0BA7E-1F42-4F46-814F-4E9B15C3477E}" destId="{BB87011E-73F4-4FD1-8780-50737740A867}" srcOrd="1" destOrd="0" presId="urn:microsoft.com/office/officeart/2005/8/layout/hierarchy3"/>
    <dgm:cxn modelId="{F60EB8A2-A730-4BEB-8091-3730EBC59711}" type="presParOf" srcId="{BB87011E-73F4-4FD1-8780-50737740A867}" destId="{4F267D78-1DE7-45B7-8D43-1F4EF4BD7D2F}" srcOrd="0" destOrd="0" presId="urn:microsoft.com/office/officeart/2005/8/layout/hierarchy3"/>
    <dgm:cxn modelId="{334CFF2E-36D5-4C9A-9B2F-5DB567D9412D}" type="presParOf" srcId="{BB87011E-73F4-4FD1-8780-50737740A867}" destId="{9D908720-EBC8-466D-86DE-85C4B37BDBAE}" srcOrd="1" destOrd="0" presId="urn:microsoft.com/office/officeart/2005/8/layout/hierarchy3"/>
    <dgm:cxn modelId="{0CC44433-9A27-4C30-96B8-61BAA4468590}" type="presParOf" srcId="{BB87011E-73F4-4FD1-8780-50737740A867}" destId="{C394D4B8-489B-4284-9A01-66C259F1CA4F}" srcOrd="2" destOrd="0" presId="urn:microsoft.com/office/officeart/2005/8/layout/hierarchy3"/>
    <dgm:cxn modelId="{CFF4340D-7E01-4ACD-9CBC-23388D4C1D97}" type="presParOf" srcId="{BB87011E-73F4-4FD1-8780-50737740A867}" destId="{25ED3E4C-A78F-4CE6-8D27-BC1F99ABAA48}" srcOrd="3" destOrd="0" presId="urn:microsoft.com/office/officeart/2005/8/layout/hierarchy3"/>
    <dgm:cxn modelId="{E22D3350-1A77-4FC0-ACAA-BEBEFF88CE2F}" type="presParOf" srcId="{BB87011E-73F4-4FD1-8780-50737740A867}" destId="{423FA674-276C-4B66-AF79-A8B89B2F240C}" srcOrd="4" destOrd="0" presId="urn:microsoft.com/office/officeart/2005/8/layout/hierarchy3"/>
    <dgm:cxn modelId="{B45D9F3F-5F03-4B87-B224-775EFC64F7A1}" type="presParOf" srcId="{BB87011E-73F4-4FD1-8780-50737740A867}" destId="{C7303BC5-88F4-4863-886C-D0F30EE08E14}" srcOrd="5" destOrd="0" presId="urn:microsoft.com/office/officeart/2005/8/layout/hierarchy3"/>
    <dgm:cxn modelId="{4638CF0D-6DF4-4CD7-960D-75E72B17F087}" type="presParOf" srcId="{BB87011E-73F4-4FD1-8780-50737740A867}" destId="{8C227F60-04EC-419A-ADBC-B7C2F9256E99}" srcOrd="6" destOrd="0" presId="urn:microsoft.com/office/officeart/2005/8/layout/hierarchy3"/>
    <dgm:cxn modelId="{A8C64B4E-EE20-4936-B5DC-42C66D0A1746}" type="presParOf" srcId="{BB87011E-73F4-4FD1-8780-50737740A867}" destId="{79400EB4-D9C9-47C5-BC09-8C73DBCA7D50}" srcOrd="7" destOrd="0" presId="urn:microsoft.com/office/officeart/2005/8/layout/hierarchy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13ACCE-D627-4F38-BCE6-FA22A2DB73BC}"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endParaRPr lang="ru-RU"/>
        </a:p>
      </dgm:t>
    </dgm:pt>
    <dgm:pt modelId="{FCC99AFB-202A-4EB1-94B6-363FE829CFA8}">
      <dgm:prSet phldrT="[Текст]" custT="1"/>
      <dgm:spPr/>
      <dgm:t>
        <a:bodyPr/>
        <a:lstStyle/>
        <a:p>
          <a:r>
            <a:rPr lang="ru-RU" sz="1300" b="1" dirty="0"/>
            <a:t>Доступность док</a:t>
          </a:r>
          <a:r>
            <a:rPr lang="ro-MD" sz="1300" b="1" dirty="0"/>
            <a:t>.</a:t>
          </a:r>
          <a:r>
            <a:rPr lang="ru-RU" sz="1300" b="1" dirty="0"/>
            <a:t> по присуж</a:t>
          </a:r>
          <a:r>
            <a:rPr lang="ro-MD" sz="1300" b="1" dirty="0"/>
            <a:t>. </a:t>
          </a:r>
          <a:r>
            <a:rPr lang="ru-RU" sz="1300" b="1" dirty="0"/>
            <a:t>в электронном формате</a:t>
          </a:r>
        </a:p>
      </dgm:t>
    </dgm:pt>
    <dgm:pt modelId="{571BE868-454E-407C-B74F-D51321B3EE97}" type="parTrans" cxnId="{3F725B18-BED1-4CCF-91F8-C937450173BF}">
      <dgm:prSet/>
      <dgm:spPr/>
      <dgm:t>
        <a:bodyPr/>
        <a:lstStyle/>
        <a:p>
          <a:endParaRPr lang="ru-RU"/>
        </a:p>
      </dgm:t>
    </dgm:pt>
    <dgm:pt modelId="{C2C2A319-F47C-4CAC-A589-0AA9688302A9}" type="sibTrans" cxnId="{3F725B18-BED1-4CCF-91F8-C937450173BF}">
      <dgm:prSet/>
      <dgm:spPr/>
      <dgm:t>
        <a:bodyPr/>
        <a:lstStyle/>
        <a:p>
          <a:endParaRPr lang="ru-RU"/>
        </a:p>
      </dgm:t>
    </dgm:pt>
    <dgm:pt modelId="{42B5199D-A0D5-4325-8215-218FA140EEC8}">
      <dgm:prSet phldrT="[Текст]" custT="1"/>
      <dgm:spPr/>
      <dgm:t>
        <a:bodyPr/>
        <a:lstStyle/>
        <a:p>
          <a:pPr algn="just"/>
          <a:r>
            <a:rPr lang="ru-RU" sz="1600" dirty="0">
              <a:solidFill>
                <a:srgbClr val="002060"/>
              </a:solidFill>
            </a:rPr>
            <a:t>Закупающий субъект предоставляет свободный, прямой, полный и бесплатный доступ с помощью электронных средств к документации по присуждению с даты опубликования объявления на участие</a:t>
          </a:r>
          <a:r>
            <a:rPr lang="ro-RO" sz="1600" dirty="0">
              <a:solidFill>
                <a:srgbClr val="002060"/>
              </a:solidFill>
            </a:rPr>
            <a:t>.</a:t>
          </a:r>
          <a:r>
            <a:rPr lang="en-US" sz="1600" dirty="0">
              <a:solidFill>
                <a:srgbClr val="002060"/>
              </a:solidFill>
            </a:rPr>
            <a:t> </a:t>
          </a:r>
          <a:endParaRPr lang="ru-RU" sz="1600" dirty="0"/>
        </a:p>
      </dgm:t>
    </dgm:pt>
    <dgm:pt modelId="{4FB8F1D1-4918-4AE3-84B8-5C5A219FB253}" type="parTrans" cxnId="{B1DD91D6-8936-4E3B-8F7E-F5A2EE872418}">
      <dgm:prSet/>
      <dgm:spPr/>
      <dgm:t>
        <a:bodyPr/>
        <a:lstStyle/>
        <a:p>
          <a:endParaRPr lang="ru-RU"/>
        </a:p>
      </dgm:t>
    </dgm:pt>
    <dgm:pt modelId="{EB324A14-4C10-40E8-9229-D0579105C0F6}" type="sibTrans" cxnId="{B1DD91D6-8936-4E3B-8F7E-F5A2EE872418}">
      <dgm:prSet/>
      <dgm:spPr/>
      <dgm:t>
        <a:bodyPr/>
        <a:lstStyle/>
        <a:p>
          <a:endParaRPr lang="ru-RU"/>
        </a:p>
      </dgm:t>
    </dgm:pt>
    <dgm:pt modelId="{00B4992D-5D37-404D-A3F6-F57CD1313460}">
      <dgm:prSet phldrT="[Текст]" custT="1"/>
      <dgm:spPr/>
      <dgm:t>
        <a:bodyPr/>
        <a:lstStyle/>
        <a:p>
          <a:r>
            <a:rPr lang="ru-RU" sz="1300" dirty="0"/>
            <a:t>Разделение на лоты</a:t>
          </a:r>
        </a:p>
      </dgm:t>
    </dgm:pt>
    <dgm:pt modelId="{40838302-D996-496C-B536-3DAB97AE75E9}" type="parTrans" cxnId="{90BC54CF-18DF-4726-BDF4-C351A91E8D99}">
      <dgm:prSet/>
      <dgm:spPr/>
      <dgm:t>
        <a:bodyPr/>
        <a:lstStyle/>
        <a:p>
          <a:endParaRPr lang="ru-RU"/>
        </a:p>
      </dgm:t>
    </dgm:pt>
    <dgm:pt modelId="{64165723-6E4A-4E93-8D77-1FC5BA15283E}" type="sibTrans" cxnId="{90BC54CF-18DF-4726-BDF4-C351A91E8D99}">
      <dgm:prSet/>
      <dgm:spPr/>
      <dgm:t>
        <a:bodyPr/>
        <a:lstStyle/>
        <a:p>
          <a:endParaRPr lang="ru-RU"/>
        </a:p>
      </dgm:t>
    </dgm:pt>
    <dgm:pt modelId="{375101FB-D2A8-4732-8B1A-F374A6231E0D}">
      <dgm:prSet phldrT="[Текст]" custT="1"/>
      <dgm:spPr/>
      <dgm:t>
        <a:bodyPr/>
        <a:lstStyle/>
        <a:p>
          <a:pPr algn="just"/>
          <a:r>
            <a:rPr lang="ru-RU" sz="1600" dirty="0">
              <a:solidFill>
                <a:srgbClr val="002060"/>
              </a:solidFill>
            </a:rPr>
            <a:t>Закупающий субъект вправе прибегнуть к присуждению договоров о закупках/рамочных соглашений по отдельным лотам и определять в этом случае размер и предмет лотов при условии внесения этой информации в документацию по присуждению</a:t>
          </a:r>
          <a:endParaRPr lang="ru-RU" sz="1600" dirty="0"/>
        </a:p>
      </dgm:t>
    </dgm:pt>
    <dgm:pt modelId="{6F748E24-860E-40E8-97E3-7F183C64BE69}" type="parTrans" cxnId="{C75A1F43-65FB-4A3E-9B4C-E5A43C5DEFF8}">
      <dgm:prSet/>
      <dgm:spPr/>
      <dgm:t>
        <a:bodyPr/>
        <a:lstStyle/>
        <a:p>
          <a:endParaRPr lang="ru-RU"/>
        </a:p>
      </dgm:t>
    </dgm:pt>
    <dgm:pt modelId="{A16BE03B-0D12-4B9F-909B-5DB8089CAA32}" type="sibTrans" cxnId="{C75A1F43-65FB-4A3E-9B4C-E5A43C5DEFF8}">
      <dgm:prSet/>
      <dgm:spPr/>
      <dgm:t>
        <a:bodyPr/>
        <a:lstStyle/>
        <a:p>
          <a:endParaRPr lang="ru-RU"/>
        </a:p>
      </dgm:t>
    </dgm:pt>
    <dgm:pt modelId="{04F8BDCF-23A0-4015-A3CE-7446CED9B7A9}">
      <dgm:prSet phldrT="[Текст]" custT="1"/>
      <dgm:spPr/>
      <dgm:t>
        <a:bodyPr/>
        <a:lstStyle/>
        <a:p>
          <a:r>
            <a:rPr lang="ru-RU" sz="1400" dirty="0"/>
            <a:t>Оферта. Альтернативные оферты</a:t>
          </a:r>
        </a:p>
      </dgm:t>
    </dgm:pt>
    <dgm:pt modelId="{DEEB95BD-4625-4283-B8F6-511F5DC370A8}" type="parTrans" cxnId="{EBC3E6C5-E7DC-4C73-89CB-297D796DF0ED}">
      <dgm:prSet/>
      <dgm:spPr/>
      <dgm:t>
        <a:bodyPr/>
        <a:lstStyle/>
        <a:p>
          <a:endParaRPr lang="ru-RU"/>
        </a:p>
      </dgm:t>
    </dgm:pt>
    <dgm:pt modelId="{54CF0A8F-70C7-44FB-98E4-9B5A48430ED3}" type="sibTrans" cxnId="{EBC3E6C5-E7DC-4C73-89CB-297D796DF0ED}">
      <dgm:prSet/>
      <dgm:spPr/>
      <dgm:t>
        <a:bodyPr/>
        <a:lstStyle/>
        <a:p>
          <a:endParaRPr lang="ru-RU"/>
        </a:p>
      </dgm:t>
    </dgm:pt>
    <dgm:pt modelId="{7F909F81-B5D4-4B0F-962C-C3BA4BE17DC9}">
      <dgm:prSet phldrT="[Текст]" custT="1"/>
      <dgm:spPr/>
      <dgm:t>
        <a:bodyPr/>
        <a:lstStyle/>
        <a:p>
          <a:r>
            <a:rPr lang="ru-RU" sz="1500" dirty="0">
              <a:solidFill>
                <a:srgbClr val="002060"/>
              </a:solidFill>
            </a:rPr>
            <a:t>Оферент обязан разработать оферту в соответствии с положениями документации по присуждению</a:t>
          </a:r>
          <a:r>
            <a:rPr lang="it-IT" sz="1500" dirty="0">
              <a:solidFill>
                <a:srgbClr val="002060"/>
              </a:solidFill>
            </a:rPr>
            <a:t>.</a:t>
          </a:r>
          <a:r>
            <a:rPr lang="ro-RO" sz="1500" dirty="0">
              <a:solidFill>
                <a:srgbClr val="002060"/>
              </a:solidFill>
            </a:rPr>
            <a:t> </a:t>
          </a:r>
          <a:r>
            <a:rPr lang="ru-RU" sz="1500" dirty="0">
              <a:solidFill>
                <a:srgbClr val="002060"/>
              </a:solidFill>
            </a:rPr>
            <a:t>Экономический оператор обязан подать оферту по адресу и до предельных даты и времени, предусмотренных в объявлении или приглашении на участие</a:t>
          </a:r>
          <a:r>
            <a:rPr lang="ro-RO" sz="1500" dirty="0">
              <a:solidFill>
                <a:srgbClr val="002060"/>
              </a:solidFill>
            </a:rPr>
            <a:t>.</a:t>
          </a:r>
          <a:endParaRPr lang="ru-RU" sz="1500" dirty="0"/>
        </a:p>
      </dgm:t>
    </dgm:pt>
    <dgm:pt modelId="{66E506B3-01E2-49DC-9D80-41806D1D847C}" type="parTrans" cxnId="{9F637A27-3F85-4516-A27D-DC0A0D093432}">
      <dgm:prSet/>
      <dgm:spPr/>
      <dgm:t>
        <a:bodyPr/>
        <a:lstStyle/>
        <a:p>
          <a:endParaRPr lang="ru-RU"/>
        </a:p>
      </dgm:t>
    </dgm:pt>
    <dgm:pt modelId="{223F88E5-BDF2-44C1-BF57-6C38C46B75F1}" type="sibTrans" cxnId="{9F637A27-3F85-4516-A27D-DC0A0D093432}">
      <dgm:prSet/>
      <dgm:spPr/>
      <dgm:t>
        <a:bodyPr/>
        <a:lstStyle/>
        <a:p>
          <a:endParaRPr lang="ru-RU"/>
        </a:p>
      </dgm:t>
    </dgm:pt>
    <dgm:pt modelId="{B5D40BBD-0D21-4552-97A9-493A9BF3FAE3}">
      <dgm:prSet custT="1"/>
      <dgm:spPr/>
      <dgm:t>
        <a:bodyPr/>
        <a:lstStyle/>
        <a:p>
          <a:r>
            <a:rPr lang="ru-RU" sz="1500" dirty="0">
              <a:solidFill>
                <a:srgbClr val="002060"/>
              </a:solidFill>
            </a:rPr>
            <a:t>Закупающий субъект вправе разрешать или запрашивать от оферентов подачу альтернативных оферт только в случае, если в объявлении на участие прямо указано, что он разрешает или запрашивает подачу альтернативных оферт</a:t>
          </a:r>
          <a:r>
            <a:rPr lang="ro-RO" sz="1500" dirty="0">
              <a:solidFill>
                <a:srgbClr val="002060"/>
              </a:solidFill>
            </a:rPr>
            <a:t>.</a:t>
          </a:r>
          <a:endParaRPr lang="ro-RO" sz="1500" dirty="0"/>
        </a:p>
      </dgm:t>
    </dgm:pt>
    <dgm:pt modelId="{3802CDA8-E73D-4E8F-8317-EAA1C161E298}" type="parTrans" cxnId="{689B8BEF-4142-41E3-BFC9-D31FED9716F0}">
      <dgm:prSet/>
      <dgm:spPr/>
      <dgm:t>
        <a:bodyPr/>
        <a:lstStyle/>
        <a:p>
          <a:endParaRPr lang="ru-RU"/>
        </a:p>
      </dgm:t>
    </dgm:pt>
    <dgm:pt modelId="{CFF3E6DB-F6C9-4D3C-AE83-8F5679059379}" type="sibTrans" cxnId="{689B8BEF-4142-41E3-BFC9-D31FED9716F0}">
      <dgm:prSet/>
      <dgm:spPr/>
      <dgm:t>
        <a:bodyPr/>
        <a:lstStyle/>
        <a:p>
          <a:endParaRPr lang="ru-RU"/>
        </a:p>
      </dgm:t>
    </dgm:pt>
    <dgm:pt modelId="{1D667CE9-DF95-4133-8A07-677C40EE6BF8}">
      <dgm:prSet custT="1"/>
      <dgm:spPr/>
      <dgm:t>
        <a:bodyPr/>
        <a:lstStyle/>
        <a:p>
          <a:r>
            <a:rPr lang="ru-RU" sz="1100" dirty="0"/>
            <a:t>Правила относительно сроков подачи и приема заявок на участие и оферт</a:t>
          </a:r>
        </a:p>
      </dgm:t>
    </dgm:pt>
    <dgm:pt modelId="{D0423777-2448-471B-A9FA-1A12FED41D1C}" type="parTrans" cxnId="{7C0C30CB-87B9-4397-8C42-3252548F4771}">
      <dgm:prSet/>
      <dgm:spPr/>
      <dgm:t>
        <a:bodyPr/>
        <a:lstStyle/>
        <a:p>
          <a:endParaRPr lang="ru-RU"/>
        </a:p>
      </dgm:t>
    </dgm:pt>
    <dgm:pt modelId="{D8F843C5-6A1F-4917-A9CB-FE76E7EB829E}" type="sibTrans" cxnId="{7C0C30CB-87B9-4397-8C42-3252548F4771}">
      <dgm:prSet/>
      <dgm:spPr/>
      <dgm:t>
        <a:bodyPr/>
        <a:lstStyle/>
        <a:p>
          <a:endParaRPr lang="ru-RU"/>
        </a:p>
      </dgm:t>
    </dgm:pt>
    <dgm:pt modelId="{620A8ABE-CA2E-470D-9507-FBAA6EE0EEDB}">
      <dgm:prSet custT="1"/>
      <dgm:spPr/>
      <dgm:t>
        <a:bodyPr/>
        <a:lstStyle/>
        <a:p>
          <a:pPr algn="just"/>
          <a:r>
            <a:rPr lang="ru-RU" sz="1500" dirty="0">
              <a:solidFill>
                <a:srgbClr val="002060"/>
              </a:solidFill>
            </a:rPr>
            <a:t>При установлении сроков для подачи и приема заявок на участие и оферт закупающие субъекты должны учитывать сложность договора и время, необходимое для разработки оферт. Предельный срок подачи и приема заявок на участие и оферт должен быть достаточным для того, чтобы дать возможность как отечественным, так и иностранным экономическим операторам подготовить и представить оферты до его истечения</a:t>
          </a:r>
          <a:r>
            <a:rPr lang="ro-RO" sz="1500" dirty="0">
              <a:solidFill>
                <a:srgbClr val="002060"/>
              </a:solidFill>
            </a:rPr>
            <a:t>.</a:t>
          </a:r>
          <a:endParaRPr lang="ru-RU" sz="1500" dirty="0"/>
        </a:p>
      </dgm:t>
    </dgm:pt>
    <dgm:pt modelId="{3F903A39-5DF9-435F-9909-20F44123E475}" type="parTrans" cxnId="{725E8414-E8B9-41E9-8C4E-4E898CAF480D}">
      <dgm:prSet/>
      <dgm:spPr/>
      <dgm:t>
        <a:bodyPr/>
        <a:lstStyle/>
        <a:p>
          <a:endParaRPr lang="ru-RU"/>
        </a:p>
      </dgm:t>
    </dgm:pt>
    <dgm:pt modelId="{5ADC9780-0FB4-4607-AEC5-23E4FFA49386}" type="sibTrans" cxnId="{725E8414-E8B9-41E9-8C4E-4E898CAF480D}">
      <dgm:prSet/>
      <dgm:spPr/>
      <dgm:t>
        <a:bodyPr/>
        <a:lstStyle/>
        <a:p>
          <a:endParaRPr lang="ru-RU"/>
        </a:p>
      </dgm:t>
    </dgm:pt>
    <dgm:pt modelId="{CEFAE7B9-1568-4AD7-BCFD-7D9C89CEAA0C}">
      <dgm:prSet phldrT="[Текст]" custT="1"/>
      <dgm:spPr/>
      <dgm:t>
        <a:bodyPr/>
        <a:lstStyle/>
        <a:p>
          <a:pPr algn="just"/>
          <a:r>
            <a:rPr lang="ru-RU" sz="1600" dirty="0">
              <a:solidFill>
                <a:srgbClr val="002060"/>
              </a:solidFill>
            </a:rPr>
            <a:t>Закупающий субъект указывает в объявлении на участие и в приглашении на участие в процедуре представления оферт или переговорах, могут ли оферты подаваться на один лот, на несколько лотов или на все лоты.</a:t>
          </a:r>
          <a:endParaRPr lang="ru-RU" sz="1600" dirty="0"/>
        </a:p>
      </dgm:t>
    </dgm:pt>
    <dgm:pt modelId="{F55A7085-1792-4C62-9DFB-2F73ADA50B4E}" type="parTrans" cxnId="{A91607B6-0E2D-4F87-A587-B5C7FF14244B}">
      <dgm:prSet/>
      <dgm:spPr/>
      <dgm:t>
        <a:bodyPr/>
        <a:lstStyle/>
        <a:p>
          <a:endParaRPr lang="ro-MD"/>
        </a:p>
      </dgm:t>
    </dgm:pt>
    <dgm:pt modelId="{CCC38129-6F23-48CF-95C3-C7C07A525F51}" type="sibTrans" cxnId="{A91607B6-0E2D-4F87-A587-B5C7FF14244B}">
      <dgm:prSet/>
      <dgm:spPr/>
      <dgm:t>
        <a:bodyPr/>
        <a:lstStyle/>
        <a:p>
          <a:endParaRPr lang="ro-MD"/>
        </a:p>
      </dgm:t>
    </dgm:pt>
    <dgm:pt modelId="{628D36E6-DF87-4D94-9FD5-F846A144C983}" type="pres">
      <dgm:prSet presAssocID="{A113ACCE-D627-4F38-BCE6-FA22A2DB73BC}" presName="linearFlow" presStyleCnt="0">
        <dgm:presLayoutVars>
          <dgm:dir/>
          <dgm:animLvl val="lvl"/>
          <dgm:resizeHandles val="exact"/>
        </dgm:presLayoutVars>
      </dgm:prSet>
      <dgm:spPr/>
      <dgm:t>
        <a:bodyPr/>
        <a:lstStyle/>
        <a:p>
          <a:endParaRPr lang="ru-RU"/>
        </a:p>
      </dgm:t>
    </dgm:pt>
    <dgm:pt modelId="{2162649E-E4F8-4A17-96A3-A3BD3E911945}" type="pres">
      <dgm:prSet presAssocID="{FCC99AFB-202A-4EB1-94B6-363FE829CFA8}" presName="composite" presStyleCnt="0"/>
      <dgm:spPr/>
    </dgm:pt>
    <dgm:pt modelId="{7EE7B27B-F2A5-4727-A5A1-4938262A8348}" type="pres">
      <dgm:prSet presAssocID="{FCC99AFB-202A-4EB1-94B6-363FE829CFA8}" presName="parentText" presStyleLbl="alignNode1" presStyleIdx="0" presStyleCnt="4" custScaleX="105739" custScaleY="141151">
        <dgm:presLayoutVars>
          <dgm:chMax val="1"/>
          <dgm:bulletEnabled val="1"/>
        </dgm:presLayoutVars>
      </dgm:prSet>
      <dgm:spPr>
        <a:prstGeom prst="roundRect">
          <a:avLst/>
        </a:prstGeom>
      </dgm:spPr>
      <dgm:t>
        <a:bodyPr/>
        <a:lstStyle/>
        <a:p>
          <a:endParaRPr lang="ru-RU"/>
        </a:p>
      </dgm:t>
    </dgm:pt>
    <dgm:pt modelId="{01F48F08-2BE4-4A8A-BA28-26F14384248D}" type="pres">
      <dgm:prSet presAssocID="{FCC99AFB-202A-4EB1-94B6-363FE829CFA8}" presName="descendantText" presStyleLbl="alignAcc1" presStyleIdx="0" presStyleCnt="4" custLinFactNeighborX="234" custLinFactNeighborY="-1760">
        <dgm:presLayoutVars>
          <dgm:bulletEnabled val="1"/>
        </dgm:presLayoutVars>
      </dgm:prSet>
      <dgm:spPr/>
      <dgm:t>
        <a:bodyPr/>
        <a:lstStyle/>
        <a:p>
          <a:endParaRPr lang="ru-RU"/>
        </a:p>
      </dgm:t>
    </dgm:pt>
    <dgm:pt modelId="{FFD85C57-91F3-48B3-A707-5B6775CE362D}" type="pres">
      <dgm:prSet presAssocID="{C2C2A319-F47C-4CAC-A589-0AA9688302A9}" presName="sp" presStyleCnt="0"/>
      <dgm:spPr/>
    </dgm:pt>
    <dgm:pt modelId="{86A7F4BD-55B1-4394-84F7-30E0A8DA3721}" type="pres">
      <dgm:prSet presAssocID="{00B4992D-5D37-404D-A3F6-F57CD1313460}" presName="composite" presStyleCnt="0"/>
      <dgm:spPr/>
    </dgm:pt>
    <dgm:pt modelId="{1A156B02-8693-44AA-B14C-A5ABC1AFDAFA}" type="pres">
      <dgm:prSet presAssocID="{00B4992D-5D37-404D-A3F6-F57CD1313460}" presName="parentText" presStyleLbl="alignNode1" presStyleIdx="1" presStyleCnt="4" custScaleY="112642">
        <dgm:presLayoutVars>
          <dgm:chMax val="1"/>
          <dgm:bulletEnabled val="1"/>
        </dgm:presLayoutVars>
      </dgm:prSet>
      <dgm:spPr>
        <a:prstGeom prst="roundRect">
          <a:avLst/>
        </a:prstGeom>
      </dgm:spPr>
      <dgm:t>
        <a:bodyPr/>
        <a:lstStyle/>
        <a:p>
          <a:endParaRPr lang="ru-RU"/>
        </a:p>
      </dgm:t>
    </dgm:pt>
    <dgm:pt modelId="{E2F2F229-A5C4-49B8-83BE-C3F0DFEBAD76}" type="pres">
      <dgm:prSet presAssocID="{00B4992D-5D37-404D-A3F6-F57CD1313460}" presName="descendantText" presStyleLbl="alignAcc1" presStyleIdx="1" presStyleCnt="4" custScaleX="99123" custScaleY="181751" custLinFactNeighborX="316" custLinFactNeighborY="-22221">
        <dgm:presLayoutVars>
          <dgm:bulletEnabled val="1"/>
        </dgm:presLayoutVars>
      </dgm:prSet>
      <dgm:spPr/>
      <dgm:t>
        <a:bodyPr/>
        <a:lstStyle/>
        <a:p>
          <a:endParaRPr lang="ru-RU"/>
        </a:p>
      </dgm:t>
    </dgm:pt>
    <dgm:pt modelId="{87E4907E-E4FD-4CDC-9481-F10CC869211C}" type="pres">
      <dgm:prSet presAssocID="{64165723-6E4A-4E93-8D77-1FC5BA15283E}" presName="sp" presStyleCnt="0"/>
      <dgm:spPr/>
    </dgm:pt>
    <dgm:pt modelId="{783F35A1-5064-4204-98AC-F8CCE86E3288}" type="pres">
      <dgm:prSet presAssocID="{04F8BDCF-23A0-4015-A3CE-7446CED9B7A9}" presName="composite" presStyleCnt="0"/>
      <dgm:spPr/>
    </dgm:pt>
    <dgm:pt modelId="{A3F51D88-C3BA-464D-A8D3-6DCD4BD3A15E}" type="pres">
      <dgm:prSet presAssocID="{04F8BDCF-23A0-4015-A3CE-7446CED9B7A9}" presName="parentText" presStyleLbl="alignNode1" presStyleIdx="2" presStyleCnt="4">
        <dgm:presLayoutVars>
          <dgm:chMax val="1"/>
          <dgm:bulletEnabled val="1"/>
        </dgm:presLayoutVars>
      </dgm:prSet>
      <dgm:spPr>
        <a:prstGeom prst="roundRect">
          <a:avLst/>
        </a:prstGeom>
      </dgm:spPr>
      <dgm:t>
        <a:bodyPr/>
        <a:lstStyle/>
        <a:p>
          <a:endParaRPr lang="ru-RU"/>
        </a:p>
      </dgm:t>
    </dgm:pt>
    <dgm:pt modelId="{CAAAC2D9-2374-4A24-83B3-F23C4957E3A0}" type="pres">
      <dgm:prSet presAssocID="{04F8BDCF-23A0-4015-A3CE-7446CED9B7A9}" presName="descendantText" presStyleLbl="alignAcc1" presStyleIdx="2" presStyleCnt="4" custScaleX="99143" custScaleY="129909">
        <dgm:presLayoutVars>
          <dgm:bulletEnabled val="1"/>
        </dgm:presLayoutVars>
      </dgm:prSet>
      <dgm:spPr/>
      <dgm:t>
        <a:bodyPr/>
        <a:lstStyle/>
        <a:p>
          <a:endParaRPr lang="ru-RU"/>
        </a:p>
      </dgm:t>
    </dgm:pt>
    <dgm:pt modelId="{108582F6-C7F7-49F2-B3F9-6AC408678666}" type="pres">
      <dgm:prSet presAssocID="{54CF0A8F-70C7-44FB-98E4-9B5A48430ED3}" presName="sp" presStyleCnt="0"/>
      <dgm:spPr/>
    </dgm:pt>
    <dgm:pt modelId="{756811E8-EA41-42B9-A958-EBC72EA0D9C6}" type="pres">
      <dgm:prSet presAssocID="{1D667CE9-DF95-4133-8A07-677C40EE6BF8}" presName="composite" presStyleCnt="0"/>
      <dgm:spPr/>
    </dgm:pt>
    <dgm:pt modelId="{F209DE03-71E2-4692-AEF9-C370AB973F34}" type="pres">
      <dgm:prSet presAssocID="{1D667CE9-DF95-4133-8A07-677C40EE6BF8}" presName="parentText" presStyleLbl="alignNode1" presStyleIdx="3" presStyleCnt="4">
        <dgm:presLayoutVars>
          <dgm:chMax val="1"/>
          <dgm:bulletEnabled val="1"/>
        </dgm:presLayoutVars>
      </dgm:prSet>
      <dgm:spPr>
        <a:prstGeom prst="roundRect">
          <a:avLst/>
        </a:prstGeom>
      </dgm:spPr>
      <dgm:t>
        <a:bodyPr/>
        <a:lstStyle/>
        <a:p>
          <a:endParaRPr lang="ru-RU"/>
        </a:p>
      </dgm:t>
    </dgm:pt>
    <dgm:pt modelId="{EC15BE69-937B-4CFB-9EBB-F401129EF638}" type="pres">
      <dgm:prSet presAssocID="{1D667CE9-DF95-4133-8A07-677C40EE6BF8}" presName="descendantText" presStyleLbl="alignAcc1" presStyleIdx="3" presStyleCnt="4" custScaleX="100124" custScaleY="122486">
        <dgm:presLayoutVars>
          <dgm:bulletEnabled val="1"/>
        </dgm:presLayoutVars>
      </dgm:prSet>
      <dgm:spPr/>
      <dgm:t>
        <a:bodyPr/>
        <a:lstStyle/>
        <a:p>
          <a:endParaRPr lang="ru-RU"/>
        </a:p>
      </dgm:t>
    </dgm:pt>
  </dgm:ptLst>
  <dgm:cxnLst>
    <dgm:cxn modelId="{86F469B3-C0F6-45A4-8212-BF5651EC1C8E}" type="presOf" srcId="{B5D40BBD-0D21-4552-97A9-493A9BF3FAE3}" destId="{CAAAC2D9-2374-4A24-83B3-F23C4957E3A0}" srcOrd="0" destOrd="1" presId="urn:microsoft.com/office/officeart/2005/8/layout/chevron2"/>
    <dgm:cxn modelId="{689B8BEF-4142-41E3-BFC9-D31FED9716F0}" srcId="{04F8BDCF-23A0-4015-A3CE-7446CED9B7A9}" destId="{B5D40BBD-0D21-4552-97A9-493A9BF3FAE3}" srcOrd="1" destOrd="0" parTransId="{3802CDA8-E73D-4E8F-8317-EAA1C161E298}" sibTransId="{CFF3E6DB-F6C9-4D3C-AE83-8F5679059379}"/>
    <dgm:cxn modelId="{3F725B18-BED1-4CCF-91F8-C937450173BF}" srcId="{A113ACCE-D627-4F38-BCE6-FA22A2DB73BC}" destId="{FCC99AFB-202A-4EB1-94B6-363FE829CFA8}" srcOrd="0" destOrd="0" parTransId="{571BE868-454E-407C-B74F-D51321B3EE97}" sibTransId="{C2C2A319-F47C-4CAC-A589-0AA9688302A9}"/>
    <dgm:cxn modelId="{A05C11E0-7B4C-4465-8F3C-9F89AF258692}" type="presOf" srcId="{CEFAE7B9-1568-4AD7-BCFD-7D9C89CEAA0C}" destId="{E2F2F229-A5C4-49B8-83BE-C3F0DFEBAD76}" srcOrd="0" destOrd="1" presId="urn:microsoft.com/office/officeart/2005/8/layout/chevron2"/>
    <dgm:cxn modelId="{EBC3E6C5-E7DC-4C73-89CB-297D796DF0ED}" srcId="{A113ACCE-D627-4F38-BCE6-FA22A2DB73BC}" destId="{04F8BDCF-23A0-4015-A3CE-7446CED9B7A9}" srcOrd="2" destOrd="0" parTransId="{DEEB95BD-4625-4283-B8F6-511F5DC370A8}" sibTransId="{54CF0A8F-70C7-44FB-98E4-9B5A48430ED3}"/>
    <dgm:cxn modelId="{09D3DECA-AD48-4694-BA91-D4A908FD7EBD}" type="presOf" srcId="{42B5199D-A0D5-4325-8215-218FA140EEC8}" destId="{01F48F08-2BE4-4A8A-BA28-26F14384248D}" srcOrd="0" destOrd="0" presId="urn:microsoft.com/office/officeart/2005/8/layout/chevron2"/>
    <dgm:cxn modelId="{EF9E83DF-7FAC-4F9E-9B10-94A0F1208C88}" type="presOf" srcId="{04F8BDCF-23A0-4015-A3CE-7446CED9B7A9}" destId="{A3F51D88-C3BA-464D-A8D3-6DCD4BD3A15E}" srcOrd="0" destOrd="0" presId="urn:microsoft.com/office/officeart/2005/8/layout/chevron2"/>
    <dgm:cxn modelId="{721D93A2-C18B-49B8-A205-3AF521D07B97}" type="presOf" srcId="{620A8ABE-CA2E-470D-9507-FBAA6EE0EEDB}" destId="{EC15BE69-937B-4CFB-9EBB-F401129EF638}" srcOrd="0" destOrd="0" presId="urn:microsoft.com/office/officeart/2005/8/layout/chevron2"/>
    <dgm:cxn modelId="{C75A1F43-65FB-4A3E-9B4C-E5A43C5DEFF8}" srcId="{00B4992D-5D37-404D-A3F6-F57CD1313460}" destId="{375101FB-D2A8-4732-8B1A-F374A6231E0D}" srcOrd="0" destOrd="0" parTransId="{6F748E24-860E-40E8-97E3-7F183C64BE69}" sibTransId="{A16BE03B-0D12-4B9F-909B-5DB8089CAA32}"/>
    <dgm:cxn modelId="{A91607B6-0E2D-4F87-A587-B5C7FF14244B}" srcId="{00B4992D-5D37-404D-A3F6-F57CD1313460}" destId="{CEFAE7B9-1568-4AD7-BCFD-7D9C89CEAA0C}" srcOrd="1" destOrd="0" parTransId="{F55A7085-1792-4C62-9DFB-2F73ADA50B4E}" sibTransId="{CCC38129-6F23-48CF-95C3-C7C07A525F51}"/>
    <dgm:cxn modelId="{7C0C30CB-87B9-4397-8C42-3252548F4771}" srcId="{A113ACCE-D627-4F38-BCE6-FA22A2DB73BC}" destId="{1D667CE9-DF95-4133-8A07-677C40EE6BF8}" srcOrd="3" destOrd="0" parTransId="{D0423777-2448-471B-A9FA-1A12FED41D1C}" sibTransId="{D8F843C5-6A1F-4917-A9CB-FE76E7EB829E}"/>
    <dgm:cxn modelId="{7E33637B-4456-43D2-80DE-E7671D49EEFD}" type="presOf" srcId="{375101FB-D2A8-4732-8B1A-F374A6231E0D}" destId="{E2F2F229-A5C4-49B8-83BE-C3F0DFEBAD76}" srcOrd="0" destOrd="0" presId="urn:microsoft.com/office/officeart/2005/8/layout/chevron2"/>
    <dgm:cxn modelId="{BF74AB8C-C4EA-4FD1-A686-C4F87C1C45BB}" type="presOf" srcId="{00B4992D-5D37-404D-A3F6-F57CD1313460}" destId="{1A156B02-8693-44AA-B14C-A5ABC1AFDAFA}" srcOrd="0" destOrd="0" presId="urn:microsoft.com/office/officeart/2005/8/layout/chevron2"/>
    <dgm:cxn modelId="{C98E4683-9FE2-4903-860A-0F51A10253E6}" type="presOf" srcId="{1D667CE9-DF95-4133-8A07-677C40EE6BF8}" destId="{F209DE03-71E2-4692-AEF9-C370AB973F34}" srcOrd="0" destOrd="0" presId="urn:microsoft.com/office/officeart/2005/8/layout/chevron2"/>
    <dgm:cxn modelId="{90BC54CF-18DF-4726-BDF4-C351A91E8D99}" srcId="{A113ACCE-D627-4F38-BCE6-FA22A2DB73BC}" destId="{00B4992D-5D37-404D-A3F6-F57CD1313460}" srcOrd="1" destOrd="0" parTransId="{40838302-D996-496C-B536-3DAB97AE75E9}" sibTransId="{64165723-6E4A-4E93-8D77-1FC5BA15283E}"/>
    <dgm:cxn modelId="{7A58800B-4D72-4277-B00D-E6EDFE9F2747}" type="presOf" srcId="{FCC99AFB-202A-4EB1-94B6-363FE829CFA8}" destId="{7EE7B27B-F2A5-4727-A5A1-4938262A8348}" srcOrd="0" destOrd="0" presId="urn:microsoft.com/office/officeart/2005/8/layout/chevron2"/>
    <dgm:cxn modelId="{B9D3A73A-AE65-4292-951B-F8A6E7F46BDA}" type="presOf" srcId="{A113ACCE-D627-4F38-BCE6-FA22A2DB73BC}" destId="{628D36E6-DF87-4D94-9FD5-F846A144C983}" srcOrd="0" destOrd="0" presId="urn:microsoft.com/office/officeart/2005/8/layout/chevron2"/>
    <dgm:cxn modelId="{AD571E38-B8BD-4EE7-9150-9E32A2FAFB66}" type="presOf" srcId="{7F909F81-B5D4-4B0F-962C-C3BA4BE17DC9}" destId="{CAAAC2D9-2374-4A24-83B3-F23C4957E3A0}" srcOrd="0" destOrd="0" presId="urn:microsoft.com/office/officeart/2005/8/layout/chevron2"/>
    <dgm:cxn modelId="{9F637A27-3F85-4516-A27D-DC0A0D093432}" srcId="{04F8BDCF-23A0-4015-A3CE-7446CED9B7A9}" destId="{7F909F81-B5D4-4B0F-962C-C3BA4BE17DC9}" srcOrd="0" destOrd="0" parTransId="{66E506B3-01E2-49DC-9D80-41806D1D847C}" sibTransId="{223F88E5-BDF2-44C1-BF57-6C38C46B75F1}"/>
    <dgm:cxn modelId="{B1DD91D6-8936-4E3B-8F7E-F5A2EE872418}" srcId="{FCC99AFB-202A-4EB1-94B6-363FE829CFA8}" destId="{42B5199D-A0D5-4325-8215-218FA140EEC8}" srcOrd="0" destOrd="0" parTransId="{4FB8F1D1-4918-4AE3-84B8-5C5A219FB253}" sibTransId="{EB324A14-4C10-40E8-9229-D0579105C0F6}"/>
    <dgm:cxn modelId="{725E8414-E8B9-41E9-8C4E-4E898CAF480D}" srcId="{1D667CE9-DF95-4133-8A07-677C40EE6BF8}" destId="{620A8ABE-CA2E-470D-9507-FBAA6EE0EEDB}" srcOrd="0" destOrd="0" parTransId="{3F903A39-5DF9-435F-9909-20F44123E475}" sibTransId="{5ADC9780-0FB4-4607-AEC5-23E4FFA49386}"/>
    <dgm:cxn modelId="{FD3E50A2-6DF1-41AA-82D8-4AB3144F921F}" type="presParOf" srcId="{628D36E6-DF87-4D94-9FD5-F846A144C983}" destId="{2162649E-E4F8-4A17-96A3-A3BD3E911945}" srcOrd="0" destOrd="0" presId="urn:microsoft.com/office/officeart/2005/8/layout/chevron2"/>
    <dgm:cxn modelId="{704AEA2C-8070-4C8A-8AEA-CEE0C1B98FEB}" type="presParOf" srcId="{2162649E-E4F8-4A17-96A3-A3BD3E911945}" destId="{7EE7B27B-F2A5-4727-A5A1-4938262A8348}" srcOrd="0" destOrd="0" presId="urn:microsoft.com/office/officeart/2005/8/layout/chevron2"/>
    <dgm:cxn modelId="{5CFA6F75-B0B1-4EC5-A58A-B92BEDCFDF29}" type="presParOf" srcId="{2162649E-E4F8-4A17-96A3-A3BD3E911945}" destId="{01F48F08-2BE4-4A8A-BA28-26F14384248D}" srcOrd="1" destOrd="0" presId="urn:microsoft.com/office/officeart/2005/8/layout/chevron2"/>
    <dgm:cxn modelId="{BF8D2FA7-D18E-40F6-BB99-2ACCC8AFB184}" type="presParOf" srcId="{628D36E6-DF87-4D94-9FD5-F846A144C983}" destId="{FFD85C57-91F3-48B3-A707-5B6775CE362D}" srcOrd="1" destOrd="0" presId="urn:microsoft.com/office/officeart/2005/8/layout/chevron2"/>
    <dgm:cxn modelId="{3DCE22BC-D27B-44BD-B3B4-D8A755CDA8AF}" type="presParOf" srcId="{628D36E6-DF87-4D94-9FD5-F846A144C983}" destId="{86A7F4BD-55B1-4394-84F7-30E0A8DA3721}" srcOrd="2" destOrd="0" presId="urn:microsoft.com/office/officeart/2005/8/layout/chevron2"/>
    <dgm:cxn modelId="{07D2A11A-7855-43A2-A609-90E75FB5633C}" type="presParOf" srcId="{86A7F4BD-55B1-4394-84F7-30E0A8DA3721}" destId="{1A156B02-8693-44AA-B14C-A5ABC1AFDAFA}" srcOrd="0" destOrd="0" presId="urn:microsoft.com/office/officeart/2005/8/layout/chevron2"/>
    <dgm:cxn modelId="{1A168776-2052-424C-AD3B-9C0439409535}" type="presParOf" srcId="{86A7F4BD-55B1-4394-84F7-30E0A8DA3721}" destId="{E2F2F229-A5C4-49B8-83BE-C3F0DFEBAD76}" srcOrd="1" destOrd="0" presId="urn:microsoft.com/office/officeart/2005/8/layout/chevron2"/>
    <dgm:cxn modelId="{F6F8FD00-71AD-41B8-A8EA-E6775B2806C8}" type="presParOf" srcId="{628D36E6-DF87-4D94-9FD5-F846A144C983}" destId="{87E4907E-E4FD-4CDC-9481-F10CC869211C}" srcOrd="3" destOrd="0" presId="urn:microsoft.com/office/officeart/2005/8/layout/chevron2"/>
    <dgm:cxn modelId="{12516EF6-63A6-4959-A82E-8BCF7A7318D3}" type="presParOf" srcId="{628D36E6-DF87-4D94-9FD5-F846A144C983}" destId="{783F35A1-5064-4204-98AC-F8CCE86E3288}" srcOrd="4" destOrd="0" presId="urn:microsoft.com/office/officeart/2005/8/layout/chevron2"/>
    <dgm:cxn modelId="{243212CE-70C2-4B2A-858C-6B894742AB71}" type="presParOf" srcId="{783F35A1-5064-4204-98AC-F8CCE86E3288}" destId="{A3F51D88-C3BA-464D-A8D3-6DCD4BD3A15E}" srcOrd="0" destOrd="0" presId="urn:microsoft.com/office/officeart/2005/8/layout/chevron2"/>
    <dgm:cxn modelId="{20FE3064-0961-491A-BF5F-B0406AE1E432}" type="presParOf" srcId="{783F35A1-5064-4204-98AC-F8CCE86E3288}" destId="{CAAAC2D9-2374-4A24-83B3-F23C4957E3A0}" srcOrd="1" destOrd="0" presId="urn:microsoft.com/office/officeart/2005/8/layout/chevron2"/>
    <dgm:cxn modelId="{DC89E312-51ED-4FA2-9F89-C0193A26BE25}" type="presParOf" srcId="{628D36E6-DF87-4D94-9FD5-F846A144C983}" destId="{108582F6-C7F7-49F2-B3F9-6AC408678666}" srcOrd="5" destOrd="0" presId="urn:microsoft.com/office/officeart/2005/8/layout/chevron2"/>
    <dgm:cxn modelId="{EDA5AA89-0DEC-4747-9B6E-8B0CBFA2B5EC}" type="presParOf" srcId="{628D36E6-DF87-4D94-9FD5-F846A144C983}" destId="{756811E8-EA41-42B9-A958-EBC72EA0D9C6}" srcOrd="6" destOrd="0" presId="urn:microsoft.com/office/officeart/2005/8/layout/chevron2"/>
    <dgm:cxn modelId="{8803331F-B4C8-4BAA-AA11-355699D0A57A}" type="presParOf" srcId="{756811E8-EA41-42B9-A958-EBC72EA0D9C6}" destId="{F209DE03-71E2-4692-AEF9-C370AB973F34}" srcOrd="0" destOrd="0" presId="urn:microsoft.com/office/officeart/2005/8/layout/chevron2"/>
    <dgm:cxn modelId="{5D45D5CA-18CE-480B-956D-7638C1AC70B8}" type="presParOf" srcId="{756811E8-EA41-42B9-A958-EBC72EA0D9C6}" destId="{EC15BE69-937B-4CFB-9EBB-F401129EF63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9C9773-A328-4BC8-BFD0-765012AF6D08}"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ru-RU"/>
        </a:p>
      </dgm:t>
    </dgm:pt>
    <dgm:pt modelId="{0FCDDFF8-BA66-4857-AFDE-58943F3FA790}">
      <dgm:prSet phldrT="[Текст]" custT="1"/>
      <dgm:spPr/>
      <dgm:t>
        <a:bodyPr/>
        <a:lstStyle/>
        <a:p>
          <a:r>
            <a:rPr lang="ru-RU" sz="1600" dirty="0">
              <a:latin typeface="Times New Roman" panose="02020603050405020304" pitchFamily="18" charset="0"/>
              <a:cs typeface="Times New Roman" panose="02020603050405020304" pitchFamily="18" charset="0"/>
            </a:rPr>
            <a:t>Ограниченные торги</a:t>
          </a:r>
        </a:p>
      </dgm:t>
    </dgm:pt>
    <dgm:pt modelId="{FEFA656B-FABA-49C7-ACC2-F8E3484BC40A}" type="parTrans" cxnId="{6898AF0C-49F4-4759-9471-ACDB89142227}">
      <dgm:prSet/>
      <dgm:spPr/>
      <dgm:t>
        <a:bodyPr/>
        <a:lstStyle/>
        <a:p>
          <a:endParaRPr lang="ru-RU"/>
        </a:p>
      </dgm:t>
    </dgm:pt>
    <dgm:pt modelId="{0185C2D4-1AB7-4064-B009-D759B71D1656}" type="sibTrans" cxnId="{6898AF0C-49F4-4759-9471-ACDB89142227}">
      <dgm:prSet custT="1"/>
      <dgm:spPr/>
      <dgm:t>
        <a:bodyPr/>
        <a:lstStyle/>
        <a:p>
          <a:pPr algn="ctr"/>
          <a:r>
            <a:rPr lang="ru-RU" sz="1600" dirty="0">
              <a:latin typeface="Times New Roman" panose="02020603050405020304" pitchFamily="18" charset="0"/>
              <a:cs typeface="Times New Roman" panose="02020603050405020304" pitchFamily="18" charset="0"/>
            </a:rPr>
            <a:t>Открытые торги</a:t>
          </a:r>
          <a:r>
            <a:rPr lang="ro-RO" sz="1400" dirty="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dgm:t>
    </dgm:pt>
    <dgm:pt modelId="{5CFAD4DD-4E24-4ECD-B8B0-CECE5E1A727E}">
      <dgm:prSet phldrT="[Текст]" custT="1"/>
      <dgm:spPr/>
      <dgm:t>
        <a:bodyPr/>
        <a:lstStyle/>
        <a:p>
          <a:r>
            <a:rPr lang="ru-RU" sz="1300" b="1" dirty="0">
              <a:solidFill>
                <a:schemeClr val="tx2">
                  <a:lumMod val="50000"/>
                </a:schemeClr>
              </a:solidFill>
              <a:latin typeface="Times New Roman" panose="02020603050405020304" pitchFamily="18" charset="0"/>
              <a:cs typeface="Times New Roman" panose="02020603050405020304" pitchFamily="18" charset="0"/>
            </a:rPr>
            <a:t>Присвоения договоров о секторальных закупках осуществляется с помощью следующих процедур</a:t>
          </a:r>
        </a:p>
      </dgm:t>
    </dgm:pt>
    <dgm:pt modelId="{4C967FB5-D387-421B-8D44-7356B6CADBF8}" type="parTrans" cxnId="{C68304A0-7818-4C2C-95B1-85E70FF34D1B}">
      <dgm:prSet/>
      <dgm:spPr/>
      <dgm:t>
        <a:bodyPr/>
        <a:lstStyle/>
        <a:p>
          <a:endParaRPr lang="ru-RU"/>
        </a:p>
      </dgm:t>
    </dgm:pt>
    <dgm:pt modelId="{AA4022FD-1641-419B-A232-B64A196F81C5}" type="sibTrans" cxnId="{C68304A0-7818-4C2C-95B1-85E70FF34D1B}">
      <dgm:prSet custT="1"/>
      <dgm:spPr/>
      <dgm:t>
        <a:bodyPr/>
        <a:lstStyle/>
        <a:p>
          <a:r>
            <a:rPr lang="ru-RU" sz="1600" dirty="0">
              <a:latin typeface="Times New Roman" panose="02020603050405020304" pitchFamily="18" charset="0"/>
              <a:cs typeface="Times New Roman" panose="02020603050405020304" pitchFamily="18" charset="0"/>
            </a:rPr>
            <a:t>Переговорные процедуры</a:t>
          </a:r>
        </a:p>
      </dgm:t>
    </dgm:pt>
    <dgm:pt modelId="{9C980689-FD6A-4BE0-9093-B7CF54969D84}">
      <dgm:prSet phldrT="[Текст]" custT="1"/>
      <dgm:spPr/>
      <dgm:t>
        <a:bodyPr/>
        <a:lstStyle/>
        <a:p>
          <a:r>
            <a:rPr lang="ru-RU" sz="1600" dirty="0">
              <a:latin typeface="Times New Roman" panose="02020603050405020304" pitchFamily="18" charset="0"/>
              <a:cs typeface="Times New Roman" panose="02020603050405020304" pitchFamily="18" charset="0"/>
            </a:rPr>
            <a:t>Конкурентный диалог</a:t>
          </a:r>
        </a:p>
      </dgm:t>
    </dgm:pt>
    <dgm:pt modelId="{0AD9D4A9-3BC6-4E37-9547-B82B1F71DFC7}" type="parTrans" cxnId="{F636856A-3EA7-4FA1-AB01-6B8588C4E5C5}">
      <dgm:prSet/>
      <dgm:spPr/>
      <dgm:t>
        <a:bodyPr/>
        <a:lstStyle/>
        <a:p>
          <a:endParaRPr lang="ru-RU"/>
        </a:p>
      </dgm:t>
    </dgm:pt>
    <dgm:pt modelId="{63A1AAA0-65F1-489F-8B88-8855232F40A2}" type="sibTrans" cxnId="{F636856A-3EA7-4FA1-AB01-6B8588C4E5C5}">
      <dgm:prSet custT="1"/>
      <dgm:spPr/>
      <dgm:t>
        <a:bodyPr/>
        <a:lstStyle/>
        <a:p>
          <a:r>
            <a:rPr lang="ru-RU" sz="1600" dirty="0"/>
            <a:t>Инновационное партнерство</a:t>
          </a:r>
        </a:p>
      </dgm:t>
    </dgm:pt>
    <dgm:pt modelId="{500C85B2-9FAC-4B01-866B-87B96669D740}" type="pres">
      <dgm:prSet presAssocID="{CB9C9773-A328-4BC8-BFD0-765012AF6D08}" presName="Name0" presStyleCnt="0">
        <dgm:presLayoutVars>
          <dgm:chMax/>
          <dgm:chPref/>
          <dgm:dir/>
          <dgm:animLvl val="lvl"/>
        </dgm:presLayoutVars>
      </dgm:prSet>
      <dgm:spPr/>
      <dgm:t>
        <a:bodyPr/>
        <a:lstStyle/>
        <a:p>
          <a:endParaRPr lang="ru-RU"/>
        </a:p>
      </dgm:t>
    </dgm:pt>
    <dgm:pt modelId="{0EEB544C-7815-4483-B036-7A7A4E1C2B9C}" type="pres">
      <dgm:prSet presAssocID="{0FCDDFF8-BA66-4857-AFDE-58943F3FA790}" presName="composite" presStyleCnt="0"/>
      <dgm:spPr/>
    </dgm:pt>
    <dgm:pt modelId="{22687AB4-6A0A-4B15-A951-1C98A7DAA4C8}" type="pres">
      <dgm:prSet presAssocID="{0FCDDFF8-BA66-4857-AFDE-58943F3FA790}" presName="Parent1" presStyleLbl="node1" presStyleIdx="0" presStyleCnt="6">
        <dgm:presLayoutVars>
          <dgm:chMax val="1"/>
          <dgm:chPref val="1"/>
          <dgm:bulletEnabled val="1"/>
        </dgm:presLayoutVars>
      </dgm:prSet>
      <dgm:spPr/>
      <dgm:t>
        <a:bodyPr/>
        <a:lstStyle/>
        <a:p>
          <a:endParaRPr lang="ru-RU"/>
        </a:p>
      </dgm:t>
    </dgm:pt>
    <dgm:pt modelId="{C8B8B56C-C4C3-4717-AB77-80DDCD7AAF42}" type="pres">
      <dgm:prSet presAssocID="{0FCDDFF8-BA66-4857-AFDE-58943F3FA790}" presName="Childtext1" presStyleLbl="revTx" presStyleIdx="0" presStyleCnt="3">
        <dgm:presLayoutVars>
          <dgm:chMax val="0"/>
          <dgm:chPref val="0"/>
          <dgm:bulletEnabled val="1"/>
        </dgm:presLayoutVars>
      </dgm:prSet>
      <dgm:spPr/>
    </dgm:pt>
    <dgm:pt modelId="{79C0365A-64E6-42AA-9205-7E6EC53364B0}" type="pres">
      <dgm:prSet presAssocID="{0FCDDFF8-BA66-4857-AFDE-58943F3FA790}" presName="BalanceSpacing" presStyleCnt="0"/>
      <dgm:spPr/>
    </dgm:pt>
    <dgm:pt modelId="{CBD29459-ACBA-46FE-9791-5EC0139E6599}" type="pres">
      <dgm:prSet presAssocID="{0FCDDFF8-BA66-4857-AFDE-58943F3FA790}" presName="BalanceSpacing1" presStyleCnt="0"/>
      <dgm:spPr/>
    </dgm:pt>
    <dgm:pt modelId="{7CF8AA8D-69BC-45EC-B1A4-978BB1C7B369}" type="pres">
      <dgm:prSet presAssocID="{0185C2D4-1AB7-4064-B009-D759B71D1656}" presName="Accent1Text" presStyleLbl="node1" presStyleIdx="1" presStyleCnt="6"/>
      <dgm:spPr/>
      <dgm:t>
        <a:bodyPr/>
        <a:lstStyle/>
        <a:p>
          <a:endParaRPr lang="ru-RU"/>
        </a:p>
      </dgm:t>
    </dgm:pt>
    <dgm:pt modelId="{6FE354DE-170C-47B7-BBD3-D568C117BE04}" type="pres">
      <dgm:prSet presAssocID="{0185C2D4-1AB7-4064-B009-D759B71D1656}" presName="spaceBetweenRectangles" presStyleCnt="0"/>
      <dgm:spPr/>
    </dgm:pt>
    <dgm:pt modelId="{90BD8408-74BC-4628-AA50-07FE1DBC9B70}" type="pres">
      <dgm:prSet presAssocID="{5CFAD4DD-4E24-4ECD-B8B0-CECE5E1A727E}" presName="composite" presStyleCnt="0"/>
      <dgm:spPr/>
    </dgm:pt>
    <dgm:pt modelId="{C5238C30-420D-48FA-9B82-BF9EEE02BBE1}" type="pres">
      <dgm:prSet presAssocID="{5CFAD4DD-4E24-4ECD-B8B0-CECE5E1A727E}" presName="Parent1" presStyleLbl="node1" presStyleIdx="2" presStyleCnt="6" custScaleX="116433" custScaleY="114921" custLinFactX="-58046" custLinFactNeighborX="-100000" custLinFactNeighborY="-2865">
        <dgm:presLayoutVars>
          <dgm:chMax val="1"/>
          <dgm:chPref val="1"/>
          <dgm:bulletEnabled val="1"/>
        </dgm:presLayoutVars>
      </dgm:prSet>
      <dgm:spPr>
        <a:prstGeom prst="hexagon">
          <a:avLst/>
        </a:prstGeom>
      </dgm:spPr>
      <dgm:t>
        <a:bodyPr/>
        <a:lstStyle/>
        <a:p>
          <a:endParaRPr lang="ru-RU"/>
        </a:p>
      </dgm:t>
    </dgm:pt>
    <dgm:pt modelId="{BF86F0FE-F7F9-40ED-A264-BF9E97F338EF}" type="pres">
      <dgm:prSet presAssocID="{5CFAD4DD-4E24-4ECD-B8B0-CECE5E1A727E}" presName="Childtext1" presStyleLbl="revTx" presStyleIdx="1" presStyleCnt="3">
        <dgm:presLayoutVars>
          <dgm:chMax val="0"/>
          <dgm:chPref val="0"/>
          <dgm:bulletEnabled val="1"/>
        </dgm:presLayoutVars>
      </dgm:prSet>
      <dgm:spPr/>
    </dgm:pt>
    <dgm:pt modelId="{21C4BAF8-6F79-4C22-86DF-0073226A5CB2}" type="pres">
      <dgm:prSet presAssocID="{5CFAD4DD-4E24-4ECD-B8B0-CECE5E1A727E}" presName="BalanceSpacing" presStyleCnt="0"/>
      <dgm:spPr/>
    </dgm:pt>
    <dgm:pt modelId="{7FF9FB37-8ADA-4ECD-9211-6AFDD6AE2480}" type="pres">
      <dgm:prSet presAssocID="{5CFAD4DD-4E24-4ECD-B8B0-CECE5E1A727E}" presName="BalanceSpacing1" presStyleCnt="0"/>
      <dgm:spPr/>
    </dgm:pt>
    <dgm:pt modelId="{D116BB43-948E-47F1-B9FE-4F3E40117FAC}" type="pres">
      <dgm:prSet presAssocID="{AA4022FD-1641-419B-A232-B64A196F81C5}" presName="Accent1Text" presStyleLbl="node1" presStyleIdx="3" presStyleCnt="6" custScaleX="110723" custScaleY="97656"/>
      <dgm:spPr/>
      <dgm:t>
        <a:bodyPr/>
        <a:lstStyle/>
        <a:p>
          <a:endParaRPr lang="ru-RU"/>
        </a:p>
      </dgm:t>
    </dgm:pt>
    <dgm:pt modelId="{EDD51E34-2ED1-4A12-AD52-BD9CAA1AD1FF}" type="pres">
      <dgm:prSet presAssocID="{AA4022FD-1641-419B-A232-B64A196F81C5}" presName="spaceBetweenRectangles" presStyleCnt="0"/>
      <dgm:spPr/>
    </dgm:pt>
    <dgm:pt modelId="{89AF46E2-0A15-4F50-9C3D-0ABD541C74E7}" type="pres">
      <dgm:prSet presAssocID="{9C980689-FD6A-4BE0-9093-B7CF54969D84}" presName="composite" presStyleCnt="0"/>
      <dgm:spPr/>
    </dgm:pt>
    <dgm:pt modelId="{5F034498-8344-4304-9920-9D90407FF2AE}" type="pres">
      <dgm:prSet presAssocID="{9C980689-FD6A-4BE0-9093-B7CF54969D84}" presName="Parent1" presStyleLbl="node1" presStyleIdx="4" presStyleCnt="6">
        <dgm:presLayoutVars>
          <dgm:chMax val="1"/>
          <dgm:chPref val="1"/>
          <dgm:bulletEnabled val="1"/>
        </dgm:presLayoutVars>
      </dgm:prSet>
      <dgm:spPr/>
      <dgm:t>
        <a:bodyPr/>
        <a:lstStyle/>
        <a:p>
          <a:endParaRPr lang="ru-RU"/>
        </a:p>
      </dgm:t>
    </dgm:pt>
    <dgm:pt modelId="{BB6018F0-53A4-4E51-99D7-B7F7090064CE}" type="pres">
      <dgm:prSet presAssocID="{9C980689-FD6A-4BE0-9093-B7CF54969D84}" presName="Childtext1" presStyleLbl="revTx" presStyleIdx="2" presStyleCnt="3">
        <dgm:presLayoutVars>
          <dgm:chMax val="0"/>
          <dgm:chPref val="0"/>
          <dgm:bulletEnabled val="1"/>
        </dgm:presLayoutVars>
      </dgm:prSet>
      <dgm:spPr/>
    </dgm:pt>
    <dgm:pt modelId="{C04C45BD-10F0-49AC-B56A-30CA9D0ACFE2}" type="pres">
      <dgm:prSet presAssocID="{9C980689-FD6A-4BE0-9093-B7CF54969D84}" presName="BalanceSpacing" presStyleCnt="0"/>
      <dgm:spPr/>
    </dgm:pt>
    <dgm:pt modelId="{EE4E8FB6-D262-4257-960F-C594869E1D36}" type="pres">
      <dgm:prSet presAssocID="{9C980689-FD6A-4BE0-9093-B7CF54969D84}" presName="BalanceSpacing1" presStyleCnt="0"/>
      <dgm:spPr/>
    </dgm:pt>
    <dgm:pt modelId="{6E3B5FD0-C8B5-4458-B898-E28EE81F8879}" type="pres">
      <dgm:prSet presAssocID="{63A1AAA0-65F1-489F-8B88-8855232F40A2}" presName="Accent1Text" presStyleLbl="node1" presStyleIdx="5" presStyleCnt="6"/>
      <dgm:spPr/>
      <dgm:t>
        <a:bodyPr/>
        <a:lstStyle/>
        <a:p>
          <a:endParaRPr lang="ru-RU"/>
        </a:p>
      </dgm:t>
    </dgm:pt>
  </dgm:ptLst>
  <dgm:cxnLst>
    <dgm:cxn modelId="{E2AAF323-45D3-4DEE-AE2B-EBE7CFA6D280}" type="presOf" srcId="{63A1AAA0-65F1-489F-8B88-8855232F40A2}" destId="{6E3B5FD0-C8B5-4458-B898-E28EE81F8879}" srcOrd="0" destOrd="0" presId="urn:microsoft.com/office/officeart/2008/layout/AlternatingHexagons"/>
    <dgm:cxn modelId="{8F75AD5A-924D-43C6-B2A8-2DF46BEF0E19}" type="presOf" srcId="{5CFAD4DD-4E24-4ECD-B8B0-CECE5E1A727E}" destId="{C5238C30-420D-48FA-9B82-BF9EEE02BBE1}" srcOrd="0" destOrd="0" presId="urn:microsoft.com/office/officeart/2008/layout/AlternatingHexagons"/>
    <dgm:cxn modelId="{34D4AC3B-8A3E-43DF-A6D2-8F91D1C333D5}" type="presOf" srcId="{0FCDDFF8-BA66-4857-AFDE-58943F3FA790}" destId="{22687AB4-6A0A-4B15-A951-1C98A7DAA4C8}" srcOrd="0" destOrd="0" presId="urn:microsoft.com/office/officeart/2008/layout/AlternatingHexagons"/>
    <dgm:cxn modelId="{BBDE0AD8-17B3-46D1-BDEE-BABD494EAAFE}" type="presOf" srcId="{CB9C9773-A328-4BC8-BFD0-765012AF6D08}" destId="{500C85B2-9FAC-4B01-866B-87B96669D740}" srcOrd="0" destOrd="0" presId="urn:microsoft.com/office/officeart/2008/layout/AlternatingHexagons"/>
    <dgm:cxn modelId="{1E2B9480-5612-4C43-960F-598496C78EAD}" type="presOf" srcId="{0185C2D4-1AB7-4064-B009-D759B71D1656}" destId="{7CF8AA8D-69BC-45EC-B1A4-978BB1C7B369}" srcOrd="0" destOrd="0" presId="urn:microsoft.com/office/officeart/2008/layout/AlternatingHexagons"/>
    <dgm:cxn modelId="{F636856A-3EA7-4FA1-AB01-6B8588C4E5C5}" srcId="{CB9C9773-A328-4BC8-BFD0-765012AF6D08}" destId="{9C980689-FD6A-4BE0-9093-B7CF54969D84}" srcOrd="2" destOrd="0" parTransId="{0AD9D4A9-3BC6-4E37-9547-B82B1F71DFC7}" sibTransId="{63A1AAA0-65F1-489F-8B88-8855232F40A2}"/>
    <dgm:cxn modelId="{C68304A0-7818-4C2C-95B1-85E70FF34D1B}" srcId="{CB9C9773-A328-4BC8-BFD0-765012AF6D08}" destId="{5CFAD4DD-4E24-4ECD-B8B0-CECE5E1A727E}" srcOrd="1" destOrd="0" parTransId="{4C967FB5-D387-421B-8D44-7356B6CADBF8}" sibTransId="{AA4022FD-1641-419B-A232-B64A196F81C5}"/>
    <dgm:cxn modelId="{F4A7047E-68E8-47B8-917B-83E64F86BC7C}" type="presOf" srcId="{AA4022FD-1641-419B-A232-B64A196F81C5}" destId="{D116BB43-948E-47F1-B9FE-4F3E40117FAC}" srcOrd="0" destOrd="0" presId="urn:microsoft.com/office/officeart/2008/layout/AlternatingHexagons"/>
    <dgm:cxn modelId="{5D60364D-242D-4BE0-B34F-59B66B0145E4}" type="presOf" srcId="{9C980689-FD6A-4BE0-9093-B7CF54969D84}" destId="{5F034498-8344-4304-9920-9D90407FF2AE}" srcOrd="0" destOrd="0" presId="urn:microsoft.com/office/officeart/2008/layout/AlternatingHexagons"/>
    <dgm:cxn modelId="{6898AF0C-49F4-4759-9471-ACDB89142227}" srcId="{CB9C9773-A328-4BC8-BFD0-765012AF6D08}" destId="{0FCDDFF8-BA66-4857-AFDE-58943F3FA790}" srcOrd="0" destOrd="0" parTransId="{FEFA656B-FABA-49C7-ACC2-F8E3484BC40A}" sibTransId="{0185C2D4-1AB7-4064-B009-D759B71D1656}"/>
    <dgm:cxn modelId="{BD1A4FCB-87E6-4D88-BEE7-769C40424BD3}" type="presParOf" srcId="{500C85B2-9FAC-4B01-866B-87B96669D740}" destId="{0EEB544C-7815-4483-B036-7A7A4E1C2B9C}" srcOrd="0" destOrd="0" presId="urn:microsoft.com/office/officeart/2008/layout/AlternatingHexagons"/>
    <dgm:cxn modelId="{DE65C6C2-BC71-4CE6-898B-538E55392D51}" type="presParOf" srcId="{0EEB544C-7815-4483-B036-7A7A4E1C2B9C}" destId="{22687AB4-6A0A-4B15-A951-1C98A7DAA4C8}" srcOrd="0" destOrd="0" presId="urn:microsoft.com/office/officeart/2008/layout/AlternatingHexagons"/>
    <dgm:cxn modelId="{B6A43312-0491-4E6A-BC97-E70A35604B4B}" type="presParOf" srcId="{0EEB544C-7815-4483-B036-7A7A4E1C2B9C}" destId="{C8B8B56C-C4C3-4717-AB77-80DDCD7AAF42}" srcOrd="1" destOrd="0" presId="urn:microsoft.com/office/officeart/2008/layout/AlternatingHexagons"/>
    <dgm:cxn modelId="{D25A561E-FA34-4819-A0B2-34D80BF781D7}" type="presParOf" srcId="{0EEB544C-7815-4483-B036-7A7A4E1C2B9C}" destId="{79C0365A-64E6-42AA-9205-7E6EC53364B0}" srcOrd="2" destOrd="0" presId="urn:microsoft.com/office/officeart/2008/layout/AlternatingHexagons"/>
    <dgm:cxn modelId="{CF434428-C3C5-42A2-A396-3B2B0A6910D1}" type="presParOf" srcId="{0EEB544C-7815-4483-B036-7A7A4E1C2B9C}" destId="{CBD29459-ACBA-46FE-9791-5EC0139E6599}" srcOrd="3" destOrd="0" presId="urn:microsoft.com/office/officeart/2008/layout/AlternatingHexagons"/>
    <dgm:cxn modelId="{54F4073B-5EAC-43CB-859E-42E7C2D103B6}" type="presParOf" srcId="{0EEB544C-7815-4483-B036-7A7A4E1C2B9C}" destId="{7CF8AA8D-69BC-45EC-B1A4-978BB1C7B369}" srcOrd="4" destOrd="0" presId="urn:microsoft.com/office/officeart/2008/layout/AlternatingHexagons"/>
    <dgm:cxn modelId="{2BC1538A-CF87-4B2B-9E6F-9D58E14DEBA8}" type="presParOf" srcId="{500C85B2-9FAC-4B01-866B-87B96669D740}" destId="{6FE354DE-170C-47B7-BBD3-D568C117BE04}" srcOrd="1" destOrd="0" presId="urn:microsoft.com/office/officeart/2008/layout/AlternatingHexagons"/>
    <dgm:cxn modelId="{737F7344-99DD-45E4-922A-C0851FBB939B}" type="presParOf" srcId="{500C85B2-9FAC-4B01-866B-87B96669D740}" destId="{90BD8408-74BC-4628-AA50-07FE1DBC9B70}" srcOrd="2" destOrd="0" presId="urn:microsoft.com/office/officeart/2008/layout/AlternatingHexagons"/>
    <dgm:cxn modelId="{C2D3F124-22FF-4697-A0E9-E697B806602E}" type="presParOf" srcId="{90BD8408-74BC-4628-AA50-07FE1DBC9B70}" destId="{C5238C30-420D-48FA-9B82-BF9EEE02BBE1}" srcOrd="0" destOrd="0" presId="urn:microsoft.com/office/officeart/2008/layout/AlternatingHexagons"/>
    <dgm:cxn modelId="{D0F234CF-950B-4BDE-89BF-24BE9DF4E6CA}" type="presParOf" srcId="{90BD8408-74BC-4628-AA50-07FE1DBC9B70}" destId="{BF86F0FE-F7F9-40ED-A264-BF9E97F338EF}" srcOrd="1" destOrd="0" presId="urn:microsoft.com/office/officeart/2008/layout/AlternatingHexagons"/>
    <dgm:cxn modelId="{2202FE8B-6071-42A5-820E-CCCDE6CE00B1}" type="presParOf" srcId="{90BD8408-74BC-4628-AA50-07FE1DBC9B70}" destId="{21C4BAF8-6F79-4C22-86DF-0073226A5CB2}" srcOrd="2" destOrd="0" presId="urn:microsoft.com/office/officeart/2008/layout/AlternatingHexagons"/>
    <dgm:cxn modelId="{075FAB9A-5BC9-410F-9130-6C52E889484E}" type="presParOf" srcId="{90BD8408-74BC-4628-AA50-07FE1DBC9B70}" destId="{7FF9FB37-8ADA-4ECD-9211-6AFDD6AE2480}" srcOrd="3" destOrd="0" presId="urn:microsoft.com/office/officeart/2008/layout/AlternatingHexagons"/>
    <dgm:cxn modelId="{14ED2C16-0F9D-4422-BFAE-DD4310F3151F}" type="presParOf" srcId="{90BD8408-74BC-4628-AA50-07FE1DBC9B70}" destId="{D116BB43-948E-47F1-B9FE-4F3E40117FAC}" srcOrd="4" destOrd="0" presId="urn:microsoft.com/office/officeart/2008/layout/AlternatingHexagons"/>
    <dgm:cxn modelId="{852CB9D7-AC4F-4446-B6BB-166BB9E97C61}" type="presParOf" srcId="{500C85B2-9FAC-4B01-866B-87B96669D740}" destId="{EDD51E34-2ED1-4A12-AD52-BD9CAA1AD1FF}" srcOrd="3" destOrd="0" presId="urn:microsoft.com/office/officeart/2008/layout/AlternatingHexagons"/>
    <dgm:cxn modelId="{5D205468-BBA4-41AA-B8A9-408E32C5DCC6}" type="presParOf" srcId="{500C85B2-9FAC-4B01-866B-87B96669D740}" destId="{89AF46E2-0A15-4F50-9C3D-0ABD541C74E7}" srcOrd="4" destOrd="0" presId="urn:microsoft.com/office/officeart/2008/layout/AlternatingHexagons"/>
    <dgm:cxn modelId="{2ADEEAD3-BE84-4FF5-8C1B-C7D614D433F9}" type="presParOf" srcId="{89AF46E2-0A15-4F50-9C3D-0ABD541C74E7}" destId="{5F034498-8344-4304-9920-9D90407FF2AE}" srcOrd="0" destOrd="0" presId="urn:microsoft.com/office/officeart/2008/layout/AlternatingHexagons"/>
    <dgm:cxn modelId="{41A7FC80-DD59-4005-B675-604607148020}" type="presParOf" srcId="{89AF46E2-0A15-4F50-9C3D-0ABD541C74E7}" destId="{BB6018F0-53A4-4E51-99D7-B7F7090064CE}" srcOrd="1" destOrd="0" presId="urn:microsoft.com/office/officeart/2008/layout/AlternatingHexagons"/>
    <dgm:cxn modelId="{0610747A-5CD9-428E-B451-C5B6A1607F85}" type="presParOf" srcId="{89AF46E2-0A15-4F50-9C3D-0ABD541C74E7}" destId="{C04C45BD-10F0-49AC-B56A-30CA9D0ACFE2}" srcOrd="2" destOrd="0" presId="urn:microsoft.com/office/officeart/2008/layout/AlternatingHexagons"/>
    <dgm:cxn modelId="{46315EA7-600E-4F0D-91E8-297F59B2CD31}" type="presParOf" srcId="{89AF46E2-0A15-4F50-9C3D-0ABD541C74E7}" destId="{EE4E8FB6-D262-4257-960F-C594869E1D36}" srcOrd="3" destOrd="0" presId="urn:microsoft.com/office/officeart/2008/layout/AlternatingHexagons"/>
    <dgm:cxn modelId="{E8DA9304-8561-4E44-A991-923BBD2A1CE8}" type="presParOf" srcId="{89AF46E2-0A15-4F50-9C3D-0ABD541C74E7}" destId="{6E3B5FD0-C8B5-4458-B898-E28EE81F8879}" srcOrd="4" destOrd="0" presId="urn:microsoft.com/office/officeart/2008/layout/AlternatingHexagon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BD47859-D70E-4145-A1D4-A5FE1B809E3B}" type="doc">
      <dgm:prSet loTypeId="urn:microsoft.com/office/officeart/2005/8/layout/hChevron3" loCatId="process" qsTypeId="urn:microsoft.com/office/officeart/2005/8/quickstyle/simple1" qsCatId="simple" csTypeId="urn:microsoft.com/office/officeart/2005/8/colors/colorful4" csCatId="colorful" phldr="1"/>
      <dgm:spPr/>
    </dgm:pt>
    <dgm:pt modelId="{28B15E2C-DC3C-43CF-BFA4-0721067A5177}">
      <dgm:prSet phldrT="[Текст]"/>
      <dgm:spPr/>
      <dgm:t>
        <a:bodyPr/>
        <a:lstStyle/>
        <a:p>
          <a:r>
            <a:rPr lang="ru-RU" b="1" dirty="0">
              <a:solidFill>
                <a:schemeClr val="accent1">
                  <a:lumMod val="75000"/>
                </a:schemeClr>
              </a:solidFill>
            </a:rPr>
            <a:t>особые методы и инструменты присуждения договоров о секторальных закупках</a:t>
          </a:r>
        </a:p>
      </dgm:t>
    </dgm:pt>
    <dgm:pt modelId="{CCC9C5F8-B6A3-4BCE-BC66-C2518C915B68}" type="parTrans" cxnId="{26107BE4-308E-4356-8516-97DF430069B0}">
      <dgm:prSet/>
      <dgm:spPr/>
      <dgm:t>
        <a:bodyPr/>
        <a:lstStyle/>
        <a:p>
          <a:endParaRPr lang="ru-RU"/>
        </a:p>
      </dgm:t>
    </dgm:pt>
    <dgm:pt modelId="{E43F597C-323E-45D4-B656-794469899A5A}" type="sibTrans" cxnId="{26107BE4-308E-4356-8516-97DF430069B0}">
      <dgm:prSet/>
      <dgm:spPr/>
      <dgm:t>
        <a:bodyPr/>
        <a:lstStyle/>
        <a:p>
          <a:endParaRPr lang="ru-RU"/>
        </a:p>
      </dgm:t>
    </dgm:pt>
    <dgm:pt modelId="{534376E0-B1FF-4028-A122-110EC41D9826}">
      <dgm:prSet phldrT="[Текст]" custT="1"/>
      <dgm:spPr/>
      <dgm:t>
        <a:bodyPr/>
        <a:lstStyle/>
        <a:p>
          <a:r>
            <a:rPr lang="ru-RU" sz="1600" dirty="0"/>
            <a:t>Рамочное соглашение</a:t>
          </a:r>
        </a:p>
      </dgm:t>
    </dgm:pt>
    <dgm:pt modelId="{83604CC1-F40F-4C6B-8A67-D79A961CCDEF}" type="parTrans" cxnId="{B34A9F43-7498-467E-998B-193B73141697}">
      <dgm:prSet/>
      <dgm:spPr/>
      <dgm:t>
        <a:bodyPr/>
        <a:lstStyle/>
        <a:p>
          <a:endParaRPr lang="ru-RU"/>
        </a:p>
      </dgm:t>
    </dgm:pt>
    <dgm:pt modelId="{BFD0ACED-002D-412E-B0BB-C6A9EBC4104E}" type="sibTrans" cxnId="{B34A9F43-7498-467E-998B-193B73141697}">
      <dgm:prSet/>
      <dgm:spPr/>
      <dgm:t>
        <a:bodyPr/>
        <a:lstStyle/>
        <a:p>
          <a:endParaRPr lang="ru-RU"/>
        </a:p>
      </dgm:t>
    </dgm:pt>
    <dgm:pt modelId="{26E112CD-7F21-42E7-AC4A-4A9366D0B4AE}">
      <dgm:prSet phldrT="[Текст]" custT="1"/>
      <dgm:spPr/>
      <dgm:t>
        <a:bodyPr/>
        <a:lstStyle/>
        <a:p>
          <a:r>
            <a:rPr lang="ru-RU" sz="1600" dirty="0"/>
            <a:t>Динамичная система закупок</a:t>
          </a:r>
        </a:p>
      </dgm:t>
    </dgm:pt>
    <dgm:pt modelId="{251B61B6-1937-4C15-AB1E-D7FD232E0B86}" type="parTrans" cxnId="{5F35143F-4184-4648-9AEC-29861EA64A3E}">
      <dgm:prSet/>
      <dgm:spPr/>
      <dgm:t>
        <a:bodyPr/>
        <a:lstStyle/>
        <a:p>
          <a:endParaRPr lang="ru-RU"/>
        </a:p>
      </dgm:t>
    </dgm:pt>
    <dgm:pt modelId="{92779E95-527D-4AB1-8B73-7AC18736DDC8}" type="sibTrans" cxnId="{5F35143F-4184-4648-9AEC-29861EA64A3E}">
      <dgm:prSet/>
      <dgm:spPr/>
      <dgm:t>
        <a:bodyPr/>
        <a:lstStyle/>
        <a:p>
          <a:endParaRPr lang="ru-RU"/>
        </a:p>
      </dgm:t>
    </dgm:pt>
    <dgm:pt modelId="{F9D85C6E-BAA2-46D4-B627-944F08E55886}">
      <dgm:prSet custT="1"/>
      <dgm:spPr/>
      <dgm:t>
        <a:bodyPr/>
        <a:lstStyle/>
        <a:p>
          <a:r>
            <a:rPr lang="ru-RU" sz="1600" dirty="0"/>
            <a:t>Электронные торги</a:t>
          </a:r>
        </a:p>
      </dgm:t>
    </dgm:pt>
    <dgm:pt modelId="{468DC046-B81E-4198-B19B-7EA973D7A44C}" type="parTrans" cxnId="{02724633-4327-4579-8908-ED73CB35AF07}">
      <dgm:prSet/>
      <dgm:spPr/>
      <dgm:t>
        <a:bodyPr/>
        <a:lstStyle/>
        <a:p>
          <a:endParaRPr lang="ru-RU"/>
        </a:p>
      </dgm:t>
    </dgm:pt>
    <dgm:pt modelId="{7C69D04E-CB0C-4A33-B4A4-DD6093A4922C}" type="sibTrans" cxnId="{02724633-4327-4579-8908-ED73CB35AF07}">
      <dgm:prSet/>
      <dgm:spPr/>
      <dgm:t>
        <a:bodyPr/>
        <a:lstStyle/>
        <a:p>
          <a:endParaRPr lang="ru-RU"/>
        </a:p>
      </dgm:t>
    </dgm:pt>
    <dgm:pt modelId="{992DBD3B-3C94-4E91-8676-C5F657D271A9}">
      <dgm:prSet custT="1"/>
      <dgm:spPr/>
      <dgm:t>
        <a:bodyPr/>
        <a:lstStyle/>
        <a:p>
          <a:r>
            <a:rPr lang="ru-RU" sz="1600" dirty="0"/>
            <a:t>Электронные каталоги</a:t>
          </a:r>
        </a:p>
      </dgm:t>
    </dgm:pt>
    <dgm:pt modelId="{E62D1D53-1050-4008-8886-9CAC6D7D212B}" type="parTrans" cxnId="{7C630A31-7202-4846-950B-8EE147F5E00E}">
      <dgm:prSet/>
      <dgm:spPr/>
      <dgm:t>
        <a:bodyPr/>
        <a:lstStyle/>
        <a:p>
          <a:endParaRPr lang="ru-RU"/>
        </a:p>
      </dgm:t>
    </dgm:pt>
    <dgm:pt modelId="{0424E54F-A688-49C8-82CF-640ABDA5CED3}" type="sibTrans" cxnId="{7C630A31-7202-4846-950B-8EE147F5E00E}">
      <dgm:prSet/>
      <dgm:spPr/>
      <dgm:t>
        <a:bodyPr/>
        <a:lstStyle/>
        <a:p>
          <a:endParaRPr lang="ru-RU"/>
        </a:p>
      </dgm:t>
    </dgm:pt>
    <dgm:pt modelId="{7CDE4C86-00AC-43C5-B173-724284EFFCBE}" type="pres">
      <dgm:prSet presAssocID="{9BD47859-D70E-4145-A1D4-A5FE1B809E3B}" presName="Name0" presStyleCnt="0">
        <dgm:presLayoutVars>
          <dgm:dir/>
          <dgm:resizeHandles val="exact"/>
        </dgm:presLayoutVars>
      </dgm:prSet>
      <dgm:spPr/>
    </dgm:pt>
    <dgm:pt modelId="{7A8D368A-20B4-47FD-A050-1425F01656C1}" type="pres">
      <dgm:prSet presAssocID="{28B15E2C-DC3C-43CF-BFA4-0721067A5177}" presName="parTxOnly" presStyleLbl="node1" presStyleIdx="0" presStyleCnt="5" custScaleX="106189">
        <dgm:presLayoutVars>
          <dgm:bulletEnabled val="1"/>
        </dgm:presLayoutVars>
      </dgm:prSet>
      <dgm:spPr/>
      <dgm:t>
        <a:bodyPr/>
        <a:lstStyle/>
        <a:p>
          <a:endParaRPr lang="ru-RU"/>
        </a:p>
      </dgm:t>
    </dgm:pt>
    <dgm:pt modelId="{A0A32E4F-701C-4D69-9E95-53B4D398F1B9}" type="pres">
      <dgm:prSet presAssocID="{E43F597C-323E-45D4-B656-794469899A5A}" presName="parSpace" presStyleCnt="0"/>
      <dgm:spPr/>
    </dgm:pt>
    <dgm:pt modelId="{892D04BF-0E92-41F0-B42E-1B00AB9AB1FC}" type="pres">
      <dgm:prSet presAssocID="{534376E0-B1FF-4028-A122-110EC41D9826}" presName="parTxOnly" presStyleLbl="node1" presStyleIdx="1" presStyleCnt="5">
        <dgm:presLayoutVars>
          <dgm:bulletEnabled val="1"/>
        </dgm:presLayoutVars>
      </dgm:prSet>
      <dgm:spPr/>
      <dgm:t>
        <a:bodyPr/>
        <a:lstStyle/>
        <a:p>
          <a:endParaRPr lang="ru-RU"/>
        </a:p>
      </dgm:t>
    </dgm:pt>
    <dgm:pt modelId="{415A0FF5-238D-4EB1-960D-3B678C7BC216}" type="pres">
      <dgm:prSet presAssocID="{BFD0ACED-002D-412E-B0BB-C6A9EBC4104E}" presName="parSpace" presStyleCnt="0"/>
      <dgm:spPr/>
    </dgm:pt>
    <dgm:pt modelId="{B41F606C-1600-4A7F-96C4-8B48D7D96CDC}" type="pres">
      <dgm:prSet presAssocID="{26E112CD-7F21-42E7-AC4A-4A9366D0B4AE}" presName="parTxOnly" presStyleLbl="node1" presStyleIdx="2" presStyleCnt="5">
        <dgm:presLayoutVars>
          <dgm:bulletEnabled val="1"/>
        </dgm:presLayoutVars>
      </dgm:prSet>
      <dgm:spPr/>
      <dgm:t>
        <a:bodyPr/>
        <a:lstStyle/>
        <a:p>
          <a:endParaRPr lang="ru-RU"/>
        </a:p>
      </dgm:t>
    </dgm:pt>
    <dgm:pt modelId="{C083F062-CC1F-4B0B-936E-92F5B4440F7B}" type="pres">
      <dgm:prSet presAssocID="{92779E95-527D-4AB1-8B73-7AC18736DDC8}" presName="parSpace" presStyleCnt="0"/>
      <dgm:spPr/>
    </dgm:pt>
    <dgm:pt modelId="{AB73A0D9-00F1-4465-936E-150FA1DED5E3}" type="pres">
      <dgm:prSet presAssocID="{F9D85C6E-BAA2-46D4-B627-944F08E55886}" presName="parTxOnly" presStyleLbl="node1" presStyleIdx="3" presStyleCnt="5">
        <dgm:presLayoutVars>
          <dgm:bulletEnabled val="1"/>
        </dgm:presLayoutVars>
      </dgm:prSet>
      <dgm:spPr/>
      <dgm:t>
        <a:bodyPr/>
        <a:lstStyle/>
        <a:p>
          <a:endParaRPr lang="ru-RU"/>
        </a:p>
      </dgm:t>
    </dgm:pt>
    <dgm:pt modelId="{7F74E812-61AB-4D8F-BF5D-CD62A4546417}" type="pres">
      <dgm:prSet presAssocID="{7C69D04E-CB0C-4A33-B4A4-DD6093A4922C}" presName="parSpace" presStyleCnt="0"/>
      <dgm:spPr/>
    </dgm:pt>
    <dgm:pt modelId="{58B64D20-CD59-44B1-B2EB-7E37E20CA578}" type="pres">
      <dgm:prSet presAssocID="{992DBD3B-3C94-4E91-8676-C5F657D271A9}" presName="parTxOnly" presStyleLbl="node1" presStyleIdx="4" presStyleCnt="5">
        <dgm:presLayoutVars>
          <dgm:bulletEnabled val="1"/>
        </dgm:presLayoutVars>
      </dgm:prSet>
      <dgm:spPr/>
      <dgm:t>
        <a:bodyPr/>
        <a:lstStyle/>
        <a:p>
          <a:endParaRPr lang="ru-RU"/>
        </a:p>
      </dgm:t>
    </dgm:pt>
  </dgm:ptLst>
  <dgm:cxnLst>
    <dgm:cxn modelId="{26107BE4-308E-4356-8516-97DF430069B0}" srcId="{9BD47859-D70E-4145-A1D4-A5FE1B809E3B}" destId="{28B15E2C-DC3C-43CF-BFA4-0721067A5177}" srcOrd="0" destOrd="0" parTransId="{CCC9C5F8-B6A3-4BCE-BC66-C2518C915B68}" sibTransId="{E43F597C-323E-45D4-B656-794469899A5A}"/>
    <dgm:cxn modelId="{BA1B7FAE-E40E-4DFE-B978-730252041AFD}" type="presOf" srcId="{28B15E2C-DC3C-43CF-BFA4-0721067A5177}" destId="{7A8D368A-20B4-47FD-A050-1425F01656C1}" srcOrd="0" destOrd="0" presId="urn:microsoft.com/office/officeart/2005/8/layout/hChevron3"/>
    <dgm:cxn modelId="{02724633-4327-4579-8908-ED73CB35AF07}" srcId="{9BD47859-D70E-4145-A1D4-A5FE1B809E3B}" destId="{F9D85C6E-BAA2-46D4-B627-944F08E55886}" srcOrd="3" destOrd="0" parTransId="{468DC046-B81E-4198-B19B-7EA973D7A44C}" sibTransId="{7C69D04E-CB0C-4A33-B4A4-DD6093A4922C}"/>
    <dgm:cxn modelId="{4D66152A-40BF-497E-96ED-3E04FD4C9542}" type="presOf" srcId="{534376E0-B1FF-4028-A122-110EC41D9826}" destId="{892D04BF-0E92-41F0-B42E-1B00AB9AB1FC}" srcOrd="0" destOrd="0" presId="urn:microsoft.com/office/officeart/2005/8/layout/hChevron3"/>
    <dgm:cxn modelId="{E16874A1-223E-48D7-9EE5-0303DE0102B0}" type="presOf" srcId="{992DBD3B-3C94-4E91-8676-C5F657D271A9}" destId="{58B64D20-CD59-44B1-B2EB-7E37E20CA578}" srcOrd="0" destOrd="0" presId="urn:microsoft.com/office/officeart/2005/8/layout/hChevron3"/>
    <dgm:cxn modelId="{0E477169-0287-4AC7-93A3-2C37DF9B2527}" type="presOf" srcId="{F9D85C6E-BAA2-46D4-B627-944F08E55886}" destId="{AB73A0D9-00F1-4465-936E-150FA1DED5E3}" srcOrd="0" destOrd="0" presId="urn:microsoft.com/office/officeart/2005/8/layout/hChevron3"/>
    <dgm:cxn modelId="{58642D1E-E451-4553-AEED-028084B97030}" type="presOf" srcId="{26E112CD-7F21-42E7-AC4A-4A9366D0B4AE}" destId="{B41F606C-1600-4A7F-96C4-8B48D7D96CDC}" srcOrd="0" destOrd="0" presId="urn:microsoft.com/office/officeart/2005/8/layout/hChevron3"/>
    <dgm:cxn modelId="{3159859C-77FC-48E9-905A-12068D16D487}" type="presOf" srcId="{9BD47859-D70E-4145-A1D4-A5FE1B809E3B}" destId="{7CDE4C86-00AC-43C5-B173-724284EFFCBE}" srcOrd="0" destOrd="0" presId="urn:microsoft.com/office/officeart/2005/8/layout/hChevron3"/>
    <dgm:cxn modelId="{B34A9F43-7498-467E-998B-193B73141697}" srcId="{9BD47859-D70E-4145-A1D4-A5FE1B809E3B}" destId="{534376E0-B1FF-4028-A122-110EC41D9826}" srcOrd="1" destOrd="0" parTransId="{83604CC1-F40F-4C6B-8A67-D79A961CCDEF}" sibTransId="{BFD0ACED-002D-412E-B0BB-C6A9EBC4104E}"/>
    <dgm:cxn modelId="{5F35143F-4184-4648-9AEC-29861EA64A3E}" srcId="{9BD47859-D70E-4145-A1D4-A5FE1B809E3B}" destId="{26E112CD-7F21-42E7-AC4A-4A9366D0B4AE}" srcOrd="2" destOrd="0" parTransId="{251B61B6-1937-4C15-AB1E-D7FD232E0B86}" sibTransId="{92779E95-527D-4AB1-8B73-7AC18736DDC8}"/>
    <dgm:cxn modelId="{7C630A31-7202-4846-950B-8EE147F5E00E}" srcId="{9BD47859-D70E-4145-A1D4-A5FE1B809E3B}" destId="{992DBD3B-3C94-4E91-8676-C5F657D271A9}" srcOrd="4" destOrd="0" parTransId="{E62D1D53-1050-4008-8886-9CAC6D7D212B}" sibTransId="{0424E54F-A688-49C8-82CF-640ABDA5CED3}"/>
    <dgm:cxn modelId="{59DA7C4D-2BA1-4AC6-8033-C8F8325E2804}" type="presParOf" srcId="{7CDE4C86-00AC-43C5-B173-724284EFFCBE}" destId="{7A8D368A-20B4-47FD-A050-1425F01656C1}" srcOrd="0" destOrd="0" presId="urn:microsoft.com/office/officeart/2005/8/layout/hChevron3"/>
    <dgm:cxn modelId="{FE57C3E5-55CD-4B21-906B-0F999C70C6CC}" type="presParOf" srcId="{7CDE4C86-00AC-43C5-B173-724284EFFCBE}" destId="{A0A32E4F-701C-4D69-9E95-53B4D398F1B9}" srcOrd="1" destOrd="0" presId="urn:microsoft.com/office/officeart/2005/8/layout/hChevron3"/>
    <dgm:cxn modelId="{9DF53DD7-7FB7-4F22-B3BB-F402BD1B039C}" type="presParOf" srcId="{7CDE4C86-00AC-43C5-B173-724284EFFCBE}" destId="{892D04BF-0E92-41F0-B42E-1B00AB9AB1FC}" srcOrd="2" destOrd="0" presId="urn:microsoft.com/office/officeart/2005/8/layout/hChevron3"/>
    <dgm:cxn modelId="{75089C01-7A8E-4BD8-9406-BA2B5F3163F7}" type="presParOf" srcId="{7CDE4C86-00AC-43C5-B173-724284EFFCBE}" destId="{415A0FF5-238D-4EB1-960D-3B678C7BC216}" srcOrd="3" destOrd="0" presId="urn:microsoft.com/office/officeart/2005/8/layout/hChevron3"/>
    <dgm:cxn modelId="{27D57C5E-182C-40FD-81AA-B97A3A9BC6F8}" type="presParOf" srcId="{7CDE4C86-00AC-43C5-B173-724284EFFCBE}" destId="{B41F606C-1600-4A7F-96C4-8B48D7D96CDC}" srcOrd="4" destOrd="0" presId="urn:microsoft.com/office/officeart/2005/8/layout/hChevron3"/>
    <dgm:cxn modelId="{566FBC41-F756-4B4E-B1E8-6B9BA3AD2C30}" type="presParOf" srcId="{7CDE4C86-00AC-43C5-B173-724284EFFCBE}" destId="{C083F062-CC1F-4B0B-936E-92F5B4440F7B}" srcOrd="5" destOrd="0" presId="urn:microsoft.com/office/officeart/2005/8/layout/hChevron3"/>
    <dgm:cxn modelId="{0CD7433E-4225-49ED-A379-B917C294F0C2}" type="presParOf" srcId="{7CDE4C86-00AC-43C5-B173-724284EFFCBE}" destId="{AB73A0D9-00F1-4465-936E-150FA1DED5E3}" srcOrd="6" destOrd="0" presId="urn:microsoft.com/office/officeart/2005/8/layout/hChevron3"/>
    <dgm:cxn modelId="{6D4E0034-0A9A-4EE7-A362-01FECCD99627}" type="presParOf" srcId="{7CDE4C86-00AC-43C5-B173-724284EFFCBE}" destId="{7F74E812-61AB-4D8F-BF5D-CD62A4546417}" srcOrd="7" destOrd="0" presId="urn:microsoft.com/office/officeart/2005/8/layout/hChevron3"/>
    <dgm:cxn modelId="{B2B878F1-BD34-4CC2-9B97-A39E82F3BADF}" type="presParOf" srcId="{7CDE4C86-00AC-43C5-B173-724284EFFCBE}" destId="{58B64D20-CD59-44B1-B2EB-7E37E20CA578}" srcOrd="8" destOrd="0" presId="urn:microsoft.com/office/officeart/2005/8/layout/hChevro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FEBA245-D898-4680-9FF1-401A0BE58686}" type="doc">
      <dgm:prSet loTypeId="urn:microsoft.com/office/officeart/2008/layout/PictureAccentList" loCatId="list" qsTypeId="urn:microsoft.com/office/officeart/2005/8/quickstyle/simple4" qsCatId="simple" csTypeId="urn:microsoft.com/office/officeart/2005/8/colors/accent4_5" csCatId="accent4" phldr="1"/>
      <dgm:spPr/>
      <dgm:t>
        <a:bodyPr/>
        <a:lstStyle/>
        <a:p>
          <a:endParaRPr lang="ru-RU"/>
        </a:p>
      </dgm:t>
    </dgm:pt>
    <dgm:pt modelId="{13E19D81-DDE5-4A68-9DCA-D1B1DA2A1192}">
      <dgm:prSet phldrT="[Текст]" custT="1"/>
      <dgm:spPr/>
      <dgm:t>
        <a:bodyPr/>
        <a:lstStyle/>
        <a:p>
          <a:r>
            <a:rPr lang="ru-RU" sz="1400" b="1" dirty="0">
              <a:solidFill>
                <a:schemeClr val="tx2">
                  <a:lumMod val="50000"/>
                </a:schemeClr>
              </a:solidFill>
            </a:rPr>
            <a:t>Изменение договора в течение срока его действия</a:t>
          </a:r>
        </a:p>
        <a:p>
          <a:r>
            <a:rPr lang="ru-RU" sz="1200" dirty="0">
              <a:solidFill>
                <a:schemeClr val="tx2">
                  <a:lumMod val="50000"/>
                </a:schemeClr>
              </a:solidFill>
            </a:rPr>
            <a:t>Экономический оператор обязан неукоснительно исполнять положения заключенного договора о секторальных закупках, соблюдая требования в отношении качества и установленной цены. Невыполнение или ненадлежащее выполнение договорных обязательств влечет ответственность экономического оператора в соответствии с законодательством и положениями договора о секторальных закупках. Договоры о закупках/рамочные соглашения могут быть изменены без организации новой процедуры закупки в следующих случаях:</a:t>
          </a:r>
        </a:p>
      </dgm:t>
    </dgm:pt>
    <dgm:pt modelId="{1A1096B1-C1E7-4826-8638-E49784F02F33}" type="parTrans" cxnId="{29C1A0B5-5C17-4F84-9416-1F187D3280AC}">
      <dgm:prSet/>
      <dgm:spPr/>
      <dgm:t>
        <a:bodyPr/>
        <a:lstStyle/>
        <a:p>
          <a:endParaRPr lang="ru-RU"/>
        </a:p>
      </dgm:t>
    </dgm:pt>
    <dgm:pt modelId="{F4C02221-45F2-47DC-B4E4-F6E8BA5164B8}" type="sibTrans" cxnId="{29C1A0B5-5C17-4F84-9416-1F187D3280AC}">
      <dgm:prSet/>
      <dgm:spPr/>
      <dgm:t>
        <a:bodyPr/>
        <a:lstStyle/>
        <a:p>
          <a:endParaRPr lang="ru-RU"/>
        </a:p>
      </dgm:t>
    </dgm:pt>
    <dgm:pt modelId="{81C711B4-FF9F-4E75-8A9E-1874C129BF97}">
      <dgm:prSet phldrT="[Текст]" custT="1"/>
      <dgm:spPr/>
      <dgm:t>
        <a:bodyPr/>
        <a:lstStyle/>
        <a:p>
          <a:r>
            <a:rPr lang="ru-RU" sz="1200" dirty="0">
              <a:solidFill>
                <a:schemeClr val="tx2">
                  <a:lumMod val="50000"/>
                </a:schemeClr>
              </a:solidFill>
            </a:rPr>
            <a:t>Когда </a:t>
          </a:r>
          <a:r>
            <a:rPr lang="ru-RU" sz="1200" b="1" dirty="0">
              <a:solidFill>
                <a:schemeClr val="tx2">
                  <a:lumMod val="50000"/>
                </a:schemeClr>
              </a:solidFill>
            </a:rPr>
            <a:t>становится необходимым приобретение от первоначального контрагента дополнительных товаров, работ или услуг</a:t>
          </a:r>
          <a:r>
            <a:rPr lang="ru-RU" sz="1200" dirty="0">
              <a:solidFill>
                <a:schemeClr val="tx2">
                  <a:lumMod val="50000"/>
                </a:schemeClr>
              </a:solidFill>
            </a:rPr>
            <a:t>, которые не были включены в первоначальный договор, но в которых возникла острая необходимость</a:t>
          </a:r>
          <a:r>
            <a:rPr lang="ro-MD" sz="1200" dirty="0">
              <a:solidFill>
                <a:schemeClr val="tx2">
                  <a:lumMod val="50000"/>
                </a:schemeClr>
              </a:solidFill>
            </a:rPr>
            <a:t>. </a:t>
          </a:r>
          <a:r>
            <a:rPr lang="ru-RU" sz="1200" dirty="0">
              <a:solidFill>
                <a:schemeClr val="tx2">
                  <a:lumMod val="50000"/>
                </a:schemeClr>
              </a:solidFill>
            </a:rPr>
            <a:t>В то же время</a:t>
          </a:r>
          <a:r>
            <a:rPr lang="ro-RO" sz="1200" dirty="0">
              <a:solidFill>
                <a:schemeClr val="tx2">
                  <a:lumMod val="50000"/>
                </a:schemeClr>
              </a:solidFill>
            </a:rPr>
            <a:t>, </a:t>
          </a:r>
          <a:r>
            <a:rPr lang="ru-RU" sz="1200" dirty="0">
              <a:solidFill>
                <a:schemeClr val="tx2">
                  <a:lumMod val="50000"/>
                </a:schemeClr>
              </a:solidFill>
            </a:rPr>
            <a:t>эта ситуация должна в совокупности соответствовать следующим условиям:</a:t>
          </a:r>
          <a:r>
            <a:rPr lang="ro-RO" sz="1200" dirty="0">
              <a:solidFill>
                <a:schemeClr val="tx2">
                  <a:lumMod val="50000"/>
                </a:schemeClr>
              </a:solidFill>
            </a:rPr>
            <a:t> </a:t>
          </a:r>
          <a:r>
            <a:rPr lang="ro-RO" sz="1200" b="1" dirty="0">
              <a:solidFill>
                <a:schemeClr val="tx2">
                  <a:lumMod val="50000"/>
                </a:schemeClr>
              </a:solidFill>
            </a:rPr>
            <a:t>a) </a:t>
          </a:r>
          <a:r>
            <a:rPr lang="ru-RU" sz="1200" b="1" dirty="0">
              <a:solidFill>
                <a:schemeClr val="tx2">
                  <a:lumMod val="50000"/>
                </a:schemeClr>
              </a:solidFill>
            </a:rPr>
            <a:t>смена контрагента невозможна</a:t>
          </a:r>
          <a:r>
            <a:rPr lang="ro-MD" sz="1200" b="1" dirty="0">
              <a:solidFill>
                <a:schemeClr val="tx2">
                  <a:lumMod val="50000"/>
                </a:schemeClr>
              </a:solidFill>
            </a:rPr>
            <a:t>;</a:t>
          </a:r>
          <a:r>
            <a:rPr lang="ro-RO" sz="1200" b="1" dirty="0">
              <a:solidFill>
                <a:schemeClr val="tx2">
                  <a:lumMod val="50000"/>
                </a:schemeClr>
              </a:solidFill>
            </a:rPr>
            <a:t> b) </a:t>
          </a:r>
          <a:r>
            <a:rPr lang="ru-RU" sz="1200" b="1" dirty="0">
              <a:solidFill>
                <a:schemeClr val="tx2">
                  <a:lumMod val="50000"/>
                </a:schemeClr>
              </a:solidFill>
            </a:rPr>
            <a:t>любое увеличение цены договора, представляющее собой стоимость дополнительных Т/Р/У не превышает 15% стоимости первоначального договора</a:t>
          </a:r>
          <a:r>
            <a:rPr lang="ro-RO" sz="1200" b="1" dirty="0">
              <a:solidFill>
                <a:schemeClr val="tx2">
                  <a:lumMod val="50000"/>
                </a:schemeClr>
              </a:solidFill>
            </a:rPr>
            <a:t>;</a:t>
          </a:r>
          <a:endParaRPr lang="ru-RU" sz="1200" dirty="0">
            <a:solidFill>
              <a:schemeClr val="tx2">
                <a:lumMod val="50000"/>
              </a:schemeClr>
            </a:solidFill>
          </a:endParaRPr>
        </a:p>
      </dgm:t>
    </dgm:pt>
    <dgm:pt modelId="{844FA61E-8DE8-40F5-A94D-A523C10FD7D7}" type="parTrans" cxnId="{B97523F5-A1A6-4448-8EF8-AC195D53C0B6}">
      <dgm:prSet/>
      <dgm:spPr/>
      <dgm:t>
        <a:bodyPr/>
        <a:lstStyle/>
        <a:p>
          <a:endParaRPr lang="ru-RU"/>
        </a:p>
      </dgm:t>
    </dgm:pt>
    <dgm:pt modelId="{E3F74947-732E-4304-8065-92BE81DF57C4}" type="sibTrans" cxnId="{B97523F5-A1A6-4448-8EF8-AC195D53C0B6}">
      <dgm:prSet/>
      <dgm:spPr/>
      <dgm:t>
        <a:bodyPr/>
        <a:lstStyle/>
        <a:p>
          <a:endParaRPr lang="ru-RU"/>
        </a:p>
      </dgm:t>
    </dgm:pt>
    <dgm:pt modelId="{1DD89A47-4FF8-4E07-BAF3-6E1F0A4B27A3}">
      <dgm:prSet phldrT="[Текст]" custT="1"/>
      <dgm:spPr/>
      <dgm:t>
        <a:bodyPr/>
        <a:lstStyle/>
        <a:p>
          <a:r>
            <a:rPr lang="ru-RU" sz="1200" dirty="0">
              <a:solidFill>
                <a:schemeClr val="tx2">
                  <a:lumMod val="50000"/>
                </a:schemeClr>
              </a:solidFill>
            </a:rPr>
            <a:t>Когда изменение стало необходимым из-за непредвиденных обстоятельств и соблюдены другие условия </a:t>
          </a:r>
          <a:r>
            <a:rPr lang="ro-RO" sz="1200" dirty="0">
              <a:solidFill>
                <a:schemeClr val="tx2">
                  <a:lumMod val="50000"/>
                </a:schemeClr>
              </a:solidFill>
            </a:rPr>
            <a:t>: </a:t>
          </a:r>
          <a:r>
            <a:rPr lang="ro-RO" sz="1200" b="1" dirty="0">
              <a:solidFill>
                <a:schemeClr val="tx2">
                  <a:lumMod val="50000"/>
                </a:schemeClr>
              </a:solidFill>
            </a:rPr>
            <a:t>a) </a:t>
          </a:r>
          <a:r>
            <a:rPr lang="ru-RU" sz="1200" b="1" dirty="0">
              <a:solidFill>
                <a:schemeClr val="tx2">
                  <a:lumMod val="50000"/>
                </a:schemeClr>
              </a:solidFill>
            </a:rPr>
            <a:t>изменение не влияет на общий характер договора</a:t>
          </a:r>
          <a:r>
            <a:rPr lang="ro-RO" sz="1200" b="1" dirty="0">
              <a:solidFill>
                <a:schemeClr val="tx2">
                  <a:lumMod val="50000"/>
                </a:schemeClr>
              </a:solidFill>
            </a:rPr>
            <a:t>; b) </a:t>
          </a:r>
          <a:r>
            <a:rPr lang="ru-RU" sz="1200" b="1" dirty="0">
              <a:solidFill>
                <a:schemeClr val="tx2">
                  <a:lumMod val="50000"/>
                </a:schemeClr>
              </a:solidFill>
            </a:rPr>
            <a:t>рост цены не превышает 15 процентов стоимости первоначального договора о закупках/рамочного соглашения</a:t>
          </a:r>
          <a:r>
            <a:rPr lang="ro-RO" sz="1200" b="1" dirty="0">
              <a:solidFill>
                <a:schemeClr val="tx2">
                  <a:lumMod val="50000"/>
                </a:schemeClr>
              </a:solidFill>
            </a:rPr>
            <a:t>;</a:t>
          </a:r>
          <a:endParaRPr lang="ru-RU" sz="1200" dirty="0">
            <a:solidFill>
              <a:schemeClr val="tx2">
                <a:lumMod val="50000"/>
              </a:schemeClr>
            </a:solidFill>
          </a:endParaRPr>
        </a:p>
      </dgm:t>
    </dgm:pt>
    <dgm:pt modelId="{698BD839-60E6-41C8-9518-E3A59407F288}" type="parTrans" cxnId="{7BC959D3-F435-4B4B-B81A-ED75C69253F9}">
      <dgm:prSet/>
      <dgm:spPr/>
      <dgm:t>
        <a:bodyPr/>
        <a:lstStyle/>
        <a:p>
          <a:endParaRPr lang="ru-RU"/>
        </a:p>
      </dgm:t>
    </dgm:pt>
    <dgm:pt modelId="{DFB5A84A-DD13-47A7-B285-72C529EA08F9}" type="sibTrans" cxnId="{7BC959D3-F435-4B4B-B81A-ED75C69253F9}">
      <dgm:prSet/>
      <dgm:spPr/>
      <dgm:t>
        <a:bodyPr/>
        <a:lstStyle/>
        <a:p>
          <a:endParaRPr lang="ru-RU"/>
        </a:p>
      </dgm:t>
    </dgm:pt>
    <dgm:pt modelId="{2A8B94C4-0D20-4FAF-97D1-5903D67D675D}">
      <dgm:prSet custT="1"/>
      <dgm:spPr/>
      <dgm:t>
        <a:bodyPr/>
        <a:lstStyle/>
        <a:p>
          <a:r>
            <a:rPr lang="ru-RU" sz="1200" dirty="0">
              <a:solidFill>
                <a:schemeClr val="tx2">
                  <a:lumMod val="50000"/>
                </a:schemeClr>
              </a:solidFill>
            </a:rPr>
            <a:t>Когда </a:t>
          </a:r>
          <a:r>
            <a:rPr lang="ru-RU" sz="1200" b="1" dirty="0">
              <a:solidFill>
                <a:schemeClr val="tx2">
                  <a:lumMod val="50000"/>
                </a:schemeClr>
              </a:solidFill>
            </a:rPr>
            <a:t>контрагент, заменяется новым контрагентом </a:t>
          </a:r>
          <a:r>
            <a:rPr lang="ru-RU" sz="1200" dirty="0">
              <a:solidFill>
                <a:schemeClr val="tx2">
                  <a:lumMod val="50000"/>
                </a:schemeClr>
              </a:solidFill>
            </a:rPr>
            <a:t>в одной из следующих ситуаций:</a:t>
          </a:r>
          <a:r>
            <a:rPr lang="ro-RO" sz="1200" b="1" dirty="0">
              <a:solidFill>
                <a:schemeClr val="tx2">
                  <a:lumMod val="50000"/>
                </a:schemeClr>
              </a:solidFill>
            </a:rPr>
            <a:t>: </a:t>
          </a:r>
          <a:r>
            <a:rPr lang="ro-RO" sz="1200" b="1" i="1" dirty="0">
              <a:solidFill>
                <a:schemeClr val="tx2">
                  <a:lumMod val="50000"/>
                </a:schemeClr>
              </a:solidFill>
            </a:rPr>
            <a:t>a) </a:t>
          </a:r>
          <a:r>
            <a:rPr lang="ru-RU" sz="1200" b="1" i="1" dirty="0">
              <a:solidFill>
                <a:schemeClr val="tx2">
                  <a:lumMod val="50000"/>
                </a:schemeClr>
              </a:solidFill>
            </a:rPr>
            <a:t>права и обязанности первоначального контрагента передаются </a:t>
          </a:r>
          <a:r>
            <a:rPr lang="ru-RU" sz="1200" b="0" i="1" dirty="0">
              <a:solidFill>
                <a:schemeClr val="tx2">
                  <a:lumMod val="50000"/>
                </a:schemeClr>
              </a:solidFill>
            </a:rPr>
            <a:t>в порядке универсального правопреемства или в рамках правопреемства в процессе реорганизации, включая слияние или разделение</a:t>
          </a:r>
          <a:r>
            <a:rPr lang="ro-RO" sz="1200" i="1" dirty="0">
              <a:solidFill>
                <a:schemeClr val="tx2">
                  <a:lumMod val="50000"/>
                </a:schemeClr>
              </a:solidFill>
            </a:rPr>
            <a:t>; b</a:t>
          </a:r>
          <a:r>
            <a:rPr lang="ro-RO" sz="1200" b="1" i="1" dirty="0">
              <a:solidFill>
                <a:schemeClr val="tx2">
                  <a:lumMod val="50000"/>
                </a:schemeClr>
              </a:solidFill>
            </a:rPr>
            <a:t>) </a:t>
          </a:r>
          <a:r>
            <a:rPr lang="ru-RU" sz="1200" b="1" i="1" dirty="0">
              <a:solidFill>
                <a:schemeClr val="tx2">
                  <a:lumMod val="50000"/>
                </a:schemeClr>
              </a:solidFill>
            </a:rPr>
            <a:t>при досрочном прекращении договора о закупках/рамочного </a:t>
          </a:r>
          <a:r>
            <a:rPr lang="ru-RU" sz="1200" b="0" i="1" dirty="0">
              <a:solidFill>
                <a:schemeClr val="tx2">
                  <a:lumMod val="50000"/>
                </a:schemeClr>
              </a:solidFill>
            </a:rPr>
            <a:t>соглашения основной контрагент уступает закупающему субъекту договоры, заключенные им с субподрядчиками, на основе ясного, четкого и недвусмысленного положения о пересмотре или опционной оговорки, сделанной закупающим субъектом в документации по присуждению</a:t>
          </a:r>
          <a:r>
            <a:rPr lang="ro-RO" sz="1200" i="1" dirty="0">
              <a:solidFill>
                <a:schemeClr val="tx2">
                  <a:lumMod val="50000"/>
                </a:schemeClr>
              </a:solidFill>
            </a:rPr>
            <a:t>;</a:t>
          </a:r>
          <a:endParaRPr lang="ru-RU" sz="1200" dirty="0">
            <a:solidFill>
              <a:schemeClr val="tx2">
                <a:lumMod val="50000"/>
              </a:schemeClr>
            </a:solidFill>
          </a:endParaRPr>
        </a:p>
      </dgm:t>
    </dgm:pt>
    <dgm:pt modelId="{C9081D32-1CBE-4E93-95C7-A2695B0E3407}" type="parTrans" cxnId="{3241AABD-7374-4B5B-8A06-0D7CD3C32BB8}">
      <dgm:prSet/>
      <dgm:spPr/>
      <dgm:t>
        <a:bodyPr/>
        <a:lstStyle/>
        <a:p>
          <a:endParaRPr lang="ru-RU"/>
        </a:p>
      </dgm:t>
    </dgm:pt>
    <dgm:pt modelId="{8F354F47-6CB4-430E-BDA4-834301E226A4}" type="sibTrans" cxnId="{3241AABD-7374-4B5B-8A06-0D7CD3C32BB8}">
      <dgm:prSet/>
      <dgm:spPr/>
      <dgm:t>
        <a:bodyPr/>
        <a:lstStyle/>
        <a:p>
          <a:endParaRPr lang="ru-RU"/>
        </a:p>
      </dgm:t>
    </dgm:pt>
    <dgm:pt modelId="{CE2502B3-3780-4D42-BF7F-F76240205743}">
      <dgm:prSet custT="1"/>
      <dgm:spPr/>
      <dgm:t>
        <a:bodyPr/>
        <a:lstStyle/>
        <a:p>
          <a:r>
            <a:rPr lang="ru-RU" sz="1200" dirty="0">
              <a:solidFill>
                <a:schemeClr val="tx2">
                  <a:lumMod val="50000"/>
                </a:schemeClr>
              </a:solidFill>
            </a:rPr>
            <a:t>Когда </a:t>
          </a:r>
          <a:r>
            <a:rPr lang="ru-RU" sz="1200" b="1" dirty="0">
              <a:solidFill>
                <a:schemeClr val="tx2">
                  <a:lumMod val="50000"/>
                </a:schemeClr>
              </a:solidFill>
            </a:rPr>
            <a:t>изменения, независимо от их стоимости, не являются существенными</a:t>
          </a:r>
          <a:r>
            <a:rPr lang="ro-MD" sz="1200" b="1" dirty="0">
              <a:solidFill>
                <a:schemeClr val="tx2">
                  <a:lumMod val="50000"/>
                </a:schemeClr>
              </a:solidFill>
            </a:rPr>
            <a:t>.</a:t>
          </a:r>
          <a:endParaRPr lang="ru-RU" sz="1200" b="1" dirty="0">
            <a:solidFill>
              <a:schemeClr val="tx2">
                <a:lumMod val="50000"/>
              </a:schemeClr>
            </a:solidFill>
          </a:endParaRPr>
        </a:p>
      </dgm:t>
    </dgm:pt>
    <dgm:pt modelId="{F583334B-6833-44B2-B989-B7558879938E}" type="parTrans" cxnId="{316C2A0D-179B-49DF-80B6-8719959E00CC}">
      <dgm:prSet/>
      <dgm:spPr/>
      <dgm:t>
        <a:bodyPr/>
        <a:lstStyle/>
        <a:p>
          <a:endParaRPr lang="ru-RU"/>
        </a:p>
      </dgm:t>
    </dgm:pt>
    <dgm:pt modelId="{EB1B2C6C-BC3D-4017-8945-2B9BAB2C7E53}" type="sibTrans" cxnId="{316C2A0D-179B-49DF-80B6-8719959E00CC}">
      <dgm:prSet/>
      <dgm:spPr/>
      <dgm:t>
        <a:bodyPr/>
        <a:lstStyle/>
        <a:p>
          <a:endParaRPr lang="ru-RU"/>
        </a:p>
      </dgm:t>
    </dgm:pt>
    <dgm:pt modelId="{8E0B7F8A-B5EB-49EF-9434-7850E4F0582C}" type="pres">
      <dgm:prSet presAssocID="{0FEBA245-D898-4680-9FF1-401A0BE58686}" presName="layout" presStyleCnt="0">
        <dgm:presLayoutVars>
          <dgm:chMax/>
          <dgm:chPref/>
          <dgm:dir/>
          <dgm:animOne val="branch"/>
          <dgm:animLvl val="lvl"/>
          <dgm:resizeHandles/>
        </dgm:presLayoutVars>
      </dgm:prSet>
      <dgm:spPr/>
      <dgm:t>
        <a:bodyPr/>
        <a:lstStyle/>
        <a:p>
          <a:endParaRPr lang="ru-RU"/>
        </a:p>
      </dgm:t>
    </dgm:pt>
    <dgm:pt modelId="{1AD9745E-37CF-49E1-BF7F-39D43A30EDDD}" type="pres">
      <dgm:prSet presAssocID="{13E19D81-DDE5-4A68-9DCA-D1B1DA2A1192}" presName="root" presStyleCnt="0">
        <dgm:presLayoutVars>
          <dgm:chMax/>
          <dgm:chPref val="4"/>
        </dgm:presLayoutVars>
      </dgm:prSet>
      <dgm:spPr/>
    </dgm:pt>
    <dgm:pt modelId="{C17B7F3E-812F-4093-AE0E-93768ED44080}" type="pres">
      <dgm:prSet presAssocID="{13E19D81-DDE5-4A68-9DCA-D1B1DA2A1192}" presName="rootComposite" presStyleCnt="0">
        <dgm:presLayoutVars/>
      </dgm:prSet>
      <dgm:spPr/>
    </dgm:pt>
    <dgm:pt modelId="{D3D45999-E3E7-4E01-93E6-A0836FF8285C}" type="pres">
      <dgm:prSet presAssocID="{13E19D81-DDE5-4A68-9DCA-D1B1DA2A1192}" presName="rootText" presStyleLbl="node0" presStyleIdx="0" presStyleCnt="1" custScaleX="106622" custScaleY="119088">
        <dgm:presLayoutVars>
          <dgm:chMax/>
          <dgm:chPref val="4"/>
        </dgm:presLayoutVars>
      </dgm:prSet>
      <dgm:spPr/>
      <dgm:t>
        <a:bodyPr/>
        <a:lstStyle/>
        <a:p>
          <a:endParaRPr lang="ru-RU"/>
        </a:p>
      </dgm:t>
    </dgm:pt>
    <dgm:pt modelId="{27B21AD5-CDD0-4192-8C07-7DC0B4B8C880}" type="pres">
      <dgm:prSet presAssocID="{13E19D81-DDE5-4A68-9DCA-D1B1DA2A1192}" presName="childShape" presStyleCnt="0">
        <dgm:presLayoutVars>
          <dgm:chMax val="0"/>
          <dgm:chPref val="0"/>
        </dgm:presLayoutVars>
      </dgm:prSet>
      <dgm:spPr/>
    </dgm:pt>
    <dgm:pt modelId="{7A32B0B2-875D-435D-AC7E-69142AAC2434}" type="pres">
      <dgm:prSet presAssocID="{81C711B4-FF9F-4E75-8A9E-1874C129BF97}" presName="childComposite" presStyleCnt="0">
        <dgm:presLayoutVars>
          <dgm:chMax val="0"/>
          <dgm:chPref val="0"/>
        </dgm:presLayoutVars>
      </dgm:prSet>
      <dgm:spPr/>
    </dgm:pt>
    <dgm:pt modelId="{4690DCD5-05B0-40A1-B8CB-C5BF687CFDCA}" type="pres">
      <dgm:prSet presAssocID="{81C711B4-FF9F-4E75-8A9E-1874C129BF97}" presName="Image" presStyleLbl="node1" presStyleIdx="0" presStyleCnt="4" custLinFactNeighborX="-54827" custLinFactNeighborY="-147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dgm:spPr>
      <dgm:t>
        <a:bodyPr/>
        <a:lstStyle/>
        <a:p>
          <a:endParaRPr lang="ru-RU"/>
        </a:p>
      </dgm:t>
    </dgm:pt>
    <dgm:pt modelId="{03341C6F-3C1C-4A71-A783-0D6C3563A831}" type="pres">
      <dgm:prSet presAssocID="{81C711B4-FF9F-4E75-8A9E-1874C129BF97}" presName="childText" presStyleLbl="lnNode1" presStyleIdx="0" presStyleCnt="4" custScaleX="115266" custScaleY="88659">
        <dgm:presLayoutVars>
          <dgm:chMax val="0"/>
          <dgm:chPref val="0"/>
          <dgm:bulletEnabled val="1"/>
        </dgm:presLayoutVars>
      </dgm:prSet>
      <dgm:spPr/>
      <dgm:t>
        <a:bodyPr/>
        <a:lstStyle/>
        <a:p>
          <a:endParaRPr lang="ru-RU"/>
        </a:p>
      </dgm:t>
    </dgm:pt>
    <dgm:pt modelId="{57915343-C166-4C13-9D61-B0BE86DEA30B}" type="pres">
      <dgm:prSet presAssocID="{1DD89A47-4FF8-4E07-BAF3-6E1F0A4B27A3}" presName="childComposite" presStyleCnt="0">
        <dgm:presLayoutVars>
          <dgm:chMax val="0"/>
          <dgm:chPref val="0"/>
        </dgm:presLayoutVars>
      </dgm:prSet>
      <dgm:spPr/>
    </dgm:pt>
    <dgm:pt modelId="{4835284E-571F-43B9-A2A9-07553F92BF0C}" type="pres">
      <dgm:prSet presAssocID="{1DD89A47-4FF8-4E07-BAF3-6E1F0A4B27A3}" presName="Image" presStyleLbl="node1" presStyleIdx="1" presStyleCnt="4" custLinFactNeighborX="-80111" custLinFactNeighborY="-402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ru-RU"/>
        </a:p>
      </dgm:t>
    </dgm:pt>
    <dgm:pt modelId="{78D08698-D511-4C04-806B-A6BCA9BAE3E6}" type="pres">
      <dgm:prSet presAssocID="{1DD89A47-4FF8-4E07-BAF3-6E1F0A4B27A3}" presName="childText" presStyleLbl="lnNode1" presStyleIdx="1" presStyleCnt="4" custScaleX="107860" custScaleY="87396">
        <dgm:presLayoutVars>
          <dgm:chMax val="0"/>
          <dgm:chPref val="0"/>
          <dgm:bulletEnabled val="1"/>
        </dgm:presLayoutVars>
      </dgm:prSet>
      <dgm:spPr/>
      <dgm:t>
        <a:bodyPr/>
        <a:lstStyle/>
        <a:p>
          <a:endParaRPr lang="ru-RU"/>
        </a:p>
      </dgm:t>
    </dgm:pt>
    <dgm:pt modelId="{0299A3CE-8482-4C75-B1D7-29EB22C89595}" type="pres">
      <dgm:prSet presAssocID="{2A8B94C4-0D20-4FAF-97D1-5903D67D675D}" presName="childComposite" presStyleCnt="0">
        <dgm:presLayoutVars>
          <dgm:chMax val="0"/>
          <dgm:chPref val="0"/>
        </dgm:presLayoutVars>
      </dgm:prSet>
      <dgm:spPr/>
    </dgm:pt>
    <dgm:pt modelId="{EB685301-64D3-42C0-8004-7E4B09036FA3}" type="pres">
      <dgm:prSet presAssocID="{2A8B94C4-0D20-4FAF-97D1-5903D67D675D}" presName="Image" presStyleLbl="node1" presStyleIdx="2" presStyleCnt="4" custLinFactNeighborX="-69791" custLinFactNeighborY="147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0" r="-20000"/>
          </a:stretch>
        </a:blipFill>
        <a:ln>
          <a:solidFill>
            <a:schemeClr val="bg1">
              <a:lumMod val="95000"/>
            </a:schemeClr>
          </a:solidFill>
        </a:ln>
      </dgm:spPr>
    </dgm:pt>
    <dgm:pt modelId="{D265CD2B-BBAB-40CA-9DA7-0355D3A7CD4B}" type="pres">
      <dgm:prSet presAssocID="{2A8B94C4-0D20-4FAF-97D1-5903D67D675D}" presName="childText" presStyleLbl="lnNode1" presStyleIdx="2" presStyleCnt="4" custScaleX="107860" custScaleY="103885">
        <dgm:presLayoutVars>
          <dgm:chMax val="0"/>
          <dgm:chPref val="0"/>
          <dgm:bulletEnabled val="1"/>
        </dgm:presLayoutVars>
      </dgm:prSet>
      <dgm:spPr/>
      <dgm:t>
        <a:bodyPr/>
        <a:lstStyle/>
        <a:p>
          <a:endParaRPr lang="ru-RU"/>
        </a:p>
      </dgm:t>
    </dgm:pt>
    <dgm:pt modelId="{2685231B-2EAA-43D0-9D3F-77FD919A1B7B}" type="pres">
      <dgm:prSet presAssocID="{CE2502B3-3780-4D42-BF7F-F76240205743}" presName="childComposite" presStyleCnt="0">
        <dgm:presLayoutVars>
          <dgm:chMax val="0"/>
          <dgm:chPref val="0"/>
        </dgm:presLayoutVars>
      </dgm:prSet>
      <dgm:spPr/>
    </dgm:pt>
    <dgm:pt modelId="{9C71C240-DB53-4A18-A30A-AE583353990E}" type="pres">
      <dgm:prSet presAssocID="{CE2502B3-3780-4D42-BF7F-F76240205743}" presName="Image" presStyleLbl="node1" presStyleIdx="3" presStyleCnt="4" custLinFactX="-9903" custLinFactNeighborX="-100000" custLinFactNeighborY="-6406"/>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58000" r="-58000"/>
          </a:stretch>
        </a:blipFill>
      </dgm:spPr>
    </dgm:pt>
    <dgm:pt modelId="{14285D9B-0BBE-420B-9A9D-B2F718ADAA21}" type="pres">
      <dgm:prSet presAssocID="{CE2502B3-3780-4D42-BF7F-F76240205743}" presName="childText" presStyleLbl="lnNode1" presStyleIdx="3" presStyleCnt="4">
        <dgm:presLayoutVars>
          <dgm:chMax val="0"/>
          <dgm:chPref val="0"/>
          <dgm:bulletEnabled val="1"/>
        </dgm:presLayoutVars>
      </dgm:prSet>
      <dgm:spPr/>
      <dgm:t>
        <a:bodyPr/>
        <a:lstStyle/>
        <a:p>
          <a:endParaRPr lang="ru-RU"/>
        </a:p>
      </dgm:t>
    </dgm:pt>
  </dgm:ptLst>
  <dgm:cxnLst>
    <dgm:cxn modelId="{A5270666-F62E-4625-8EFD-9E0470B9E2BB}" type="presOf" srcId="{2A8B94C4-0D20-4FAF-97D1-5903D67D675D}" destId="{D265CD2B-BBAB-40CA-9DA7-0355D3A7CD4B}" srcOrd="0" destOrd="0" presId="urn:microsoft.com/office/officeart/2008/layout/PictureAccentList"/>
    <dgm:cxn modelId="{F6564D68-0797-4F65-9256-77E5D0C2BAC3}" type="presOf" srcId="{CE2502B3-3780-4D42-BF7F-F76240205743}" destId="{14285D9B-0BBE-420B-9A9D-B2F718ADAA21}" srcOrd="0" destOrd="0" presId="urn:microsoft.com/office/officeart/2008/layout/PictureAccentList"/>
    <dgm:cxn modelId="{29C1A0B5-5C17-4F84-9416-1F187D3280AC}" srcId="{0FEBA245-D898-4680-9FF1-401A0BE58686}" destId="{13E19D81-DDE5-4A68-9DCA-D1B1DA2A1192}" srcOrd="0" destOrd="0" parTransId="{1A1096B1-C1E7-4826-8638-E49784F02F33}" sibTransId="{F4C02221-45F2-47DC-B4E4-F6E8BA5164B8}"/>
    <dgm:cxn modelId="{AE0EA222-FF32-43CA-BE55-3135E5B3A096}" type="presOf" srcId="{0FEBA245-D898-4680-9FF1-401A0BE58686}" destId="{8E0B7F8A-B5EB-49EF-9434-7850E4F0582C}" srcOrd="0" destOrd="0" presId="urn:microsoft.com/office/officeart/2008/layout/PictureAccentList"/>
    <dgm:cxn modelId="{3241AABD-7374-4B5B-8A06-0D7CD3C32BB8}" srcId="{13E19D81-DDE5-4A68-9DCA-D1B1DA2A1192}" destId="{2A8B94C4-0D20-4FAF-97D1-5903D67D675D}" srcOrd="2" destOrd="0" parTransId="{C9081D32-1CBE-4E93-95C7-A2695B0E3407}" sibTransId="{8F354F47-6CB4-430E-BDA4-834301E226A4}"/>
    <dgm:cxn modelId="{316C2A0D-179B-49DF-80B6-8719959E00CC}" srcId="{13E19D81-DDE5-4A68-9DCA-D1B1DA2A1192}" destId="{CE2502B3-3780-4D42-BF7F-F76240205743}" srcOrd="3" destOrd="0" parTransId="{F583334B-6833-44B2-B989-B7558879938E}" sibTransId="{EB1B2C6C-BC3D-4017-8945-2B9BAB2C7E53}"/>
    <dgm:cxn modelId="{A71CC01F-A9DB-468B-9FC5-8F8CF847DF33}" type="presOf" srcId="{81C711B4-FF9F-4E75-8A9E-1874C129BF97}" destId="{03341C6F-3C1C-4A71-A783-0D6C3563A831}" srcOrd="0" destOrd="0" presId="urn:microsoft.com/office/officeart/2008/layout/PictureAccentList"/>
    <dgm:cxn modelId="{B97523F5-A1A6-4448-8EF8-AC195D53C0B6}" srcId="{13E19D81-DDE5-4A68-9DCA-D1B1DA2A1192}" destId="{81C711B4-FF9F-4E75-8A9E-1874C129BF97}" srcOrd="0" destOrd="0" parTransId="{844FA61E-8DE8-40F5-A94D-A523C10FD7D7}" sibTransId="{E3F74947-732E-4304-8065-92BE81DF57C4}"/>
    <dgm:cxn modelId="{7BC959D3-F435-4B4B-B81A-ED75C69253F9}" srcId="{13E19D81-DDE5-4A68-9DCA-D1B1DA2A1192}" destId="{1DD89A47-4FF8-4E07-BAF3-6E1F0A4B27A3}" srcOrd="1" destOrd="0" parTransId="{698BD839-60E6-41C8-9518-E3A59407F288}" sibTransId="{DFB5A84A-DD13-47A7-B285-72C529EA08F9}"/>
    <dgm:cxn modelId="{45E1571D-AAF5-48E8-9E49-F29B6CC944BD}" type="presOf" srcId="{13E19D81-DDE5-4A68-9DCA-D1B1DA2A1192}" destId="{D3D45999-E3E7-4E01-93E6-A0836FF8285C}" srcOrd="0" destOrd="0" presId="urn:microsoft.com/office/officeart/2008/layout/PictureAccentList"/>
    <dgm:cxn modelId="{822D6976-CB5F-4EF7-84E6-DEFFE04B9442}" type="presOf" srcId="{1DD89A47-4FF8-4E07-BAF3-6E1F0A4B27A3}" destId="{78D08698-D511-4C04-806B-A6BCA9BAE3E6}" srcOrd="0" destOrd="0" presId="urn:microsoft.com/office/officeart/2008/layout/PictureAccentList"/>
    <dgm:cxn modelId="{5340C12A-6137-46D3-9E42-91D8902E6ACE}" type="presParOf" srcId="{8E0B7F8A-B5EB-49EF-9434-7850E4F0582C}" destId="{1AD9745E-37CF-49E1-BF7F-39D43A30EDDD}" srcOrd="0" destOrd="0" presId="urn:microsoft.com/office/officeart/2008/layout/PictureAccentList"/>
    <dgm:cxn modelId="{E0511A22-64EA-47BC-B96D-2AE6ECF33BFC}" type="presParOf" srcId="{1AD9745E-37CF-49E1-BF7F-39D43A30EDDD}" destId="{C17B7F3E-812F-4093-AE0E-93768ED44080}" srcOrd="0" destOrd="0" presId="urn:microsoft.com/office/officeart/2008/layout/PictureAccentList"/>
    <dgm:cxn modelId="{DD856CDD-2C17-426B-9124-39883F214FB6}" type="presParOf" srcId="{C17B7F3E-812F-4093-AE0E-93768ED44080}" destId="{D3D45999-E3E7-4E01-93E6-A0836FF8285C}" srcOrd="0" destOrd="0" presId="urn:microsoft.com/office/officeart/2008/layout/PictureAccentList"/>
    <dgm:cxn modelId="{F11411D6-DE0C-4F46-8177-931FFACAE83B}" type="presParOf" srcId="{1AD9745E-37CF-49E1-BF7F-39D43A30EDDD}" destId="{27B21AD5-CDD0-4192-8C07-7DC0B4B8C880}" srcOrd="1" destOrd="0" presId="urn:microsoft.com/office/officeart/2008/layout/PictureAccentList"/>
    <dgm:cxn modelId="{2AE3036C-2CD5-4BB9-B8E8-A454002E79A5}" type="presParOf" srcId="{27B21AD5-CDD0-4192-8C07-7DC0B4B8C880}" destId="{7A32B0B2-875D-435D-AC7E-69142AAC2434}" srcOrd="0" destOrd="0" presId="urn:microsoft.com/office/officeart/2008/layout/PictureAccentList"/>
    <dgm:cxn modelId="{E4B2C6D1-1B9E-44FD-BAB5-7285763E6378}" type="presParOf" srcId="{7A32B0B2-875D-435D-AC7E-69142AAC2434}" destId="{4690DCD5-05B0-40A1-B8CB-C5BF687CFDCA}" srcOrd="0" destOrd="0" presId="urn:microsoft.com/office/officeart/2008/layout/PictureAccentList"/>
    <dgm:cxn modelId="{30EF2FF8-128D-4E3C-9D7E-F9035F5B0197}" type="presParOf" srcId="{7A32B0B2-875D-435D-AC7E-69142AAC2434}" destId="{03341C6F-3C1C-4A71-A783-0D6C3563A831}" srcOrd="1" destOrd="0" presId="urn:microsoft.com/office/officeart/2008/layout/PictureAccentList"/>
    <dgm:cxn modelId="{1ABEFB05-1631-4E3F-99E7-A626FC9EFE80}" type="presParOf" srcId="{27B21AD5-CDD0-4192-8C07-7DC0B4B8C880}" destId="{57915343-C166-4C13-9D61-B0BE86DEA30B}" srcOrd="1" destOrd="0" presId="urn:microsoft.com/office/officeart/2008/layout/PictureAccentList"/>
    <dgm:cxn modelId="{731A446B-23E5-44FA-B96F-51EA7C72509D}" type="presParOf" srcId="{57915343-C166-4C13-9D61-B0BE86DEA30B}" destId="{4835284E-571F-43B9-A2A9-07553F92BF0C}" srcOrd="0" destOrd="0" presId="urn:microsoft.com/office/officeart/2008/layout/PictureAccentList"/>
    <dgm:cxn modelId="{C923F0C6-484B-4882-A919-812F31E9113A}" type="presParOf" srcId="{57915343-C166-4C13-9D61-B0BE86DEA30B}" destId="{78D08698-D511-4C04-806B-A6BCA9BAE3E6}" srcOrd="1" destOrd="0" presId="urn:microsoft.com/office/officeart/2008/layout/PictureAccentList"/>
    <dgm:cxn modelId="{102C3937-7BF8-47B7-BD3B-044197BF48F8}" type="presParOf" srcId="{27B21AD5-CDD0-4192-8C07-7DC0B4B8C880}" destId="{0299A3CE-8482-4C75-B1D7-29EB22C89595}" srcOrd="2" destOrd="0" presId="urn:microsoft.com/office/officeart/2008/layout/PictureAccentList"/>
    <dgm:cxn modelId="{D3C0CECE-4A7E-4131-9BF1-D55D0506837C}" type="presParOf" srcId="{0299A3CE-8482-4C75-B1D7-29EB22C89595}" destId="{EB685301-64D3-42C0-8004-7E4B09036FA3}" srcOrd="0" destOrd="0" presId="urn:microsoft.com/office/officeart/2008/layout/PictureAccentList"/>
    <dgm:cxn modelId="{545ACE8F-7959-431F-AE11-F9B4EB390AD9}" type="presParOf" srcId="{0299A3CE-8482-4C75-B1D7-29EB22C89595}" destId="{D265CD2B-BBAB-40CA-9DA7-0355D3A7CD4B}" srcOrd="1" destOrd="0" presId="urn:microsoft.com/office/officeart/2008/layout/PictureAccentList"/>
    <dgm:cxn modelId="{69128B43-DF9C-4AD7-96B7-32FDAD3FF3A4}" type="presParOf" srcId="{27B21AD5-CDD0-4192-8C07-7DC0B4B8C880}" destId="{2685231B-2EAA-43D0-9D3F-77FD919A1B7B}" srcOrd="3" destOrd="0" presId="urn:microsoft.com/office/officeart/2008/layout/PictureAccentList"/>
    <dgm:cxn modelId="{3B47B9AA-53A2-4A2E-AC8D-06301B409CC7}" type="presParOf" srcId="{2685231B-2EAA-43D0-9D3F-77FD919A1B7B}" destId="{9C71C240-DB53-4A18-A30A-AE583353990E}" srcOrd="0" destOrd="0" presId="urn:microsoft.com/office/officeart/2008/layout/PictureAccentList"/>
    <dgm:cxn modelId="{67C4747A-DCAA-45E3-8CB3-4D1F2796BD06}" type="presParOf" srcId="{2685231B-2EAA-43D0-9D3F-77FD919A1B7B}" destId="{14285D9B-0BBE-420B-9A9D-B2F718ADAA21}" srcOrd="1" destOrd="0" presId="urn:microsoft.com/office/officeart/2008/layout/PictureAccent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E0AFE2-AC74-4AF0-BF93-403F2E10DA71}">
      <dsp:nvSpPr>
        <dsp:cNvPr id="0" name=""/>
        <dsp:cNvSpPr/>
      </dsp:nvSpPr>
      <dsp:spPr>
        <a:xfrm>
          <a:off x="1863290" y="1751"/>
          <a:ext cx="1698616" cy="849308"/>
        </a:xfrm>
        <a:prstGeom prst="roundRect">
          <a:avLst>
            <a:gd name="adj" fmla="val 10000"/>
          </a:avLst>
        </a:prstGeom>
        <a:gradFill rotWithShape="0">
          <a:gsLst>
            <a:gs pos="0">
              <a:schemeClr val="accent6">
                <a:shade val="50000"/>
                <a:hueOff val="0"/>
                <a:satOff val="0"/>
                <a:lumOff val="0"/>
                <a:alphaOff val="0"/>
                <a:satMod val="103000"/>
                <a:lumMod val="102000"/>
                <a:tint val="94000"/>
              </a:schemeClr>
            </a:gs>
            <a:gs pos="50000">
              <a:schemeClr val="accent6">
                <a:shade val="50000"/>
                <a:hueOff val="0"/>
                <a:satOff val="0"/>
                <a:lumOff val="0"/>
                <a:alphaOff val="0"/>
                <a:satMod val="110000"/>
                <a:lumMod val="100000"/>
                <a:shade val="100000"/>
              </a:schemeClr>
            </a:gs>
            <a:gs pos="100000">
              <a:schemeClr val="accent6">
                <a:shade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ru-RU" sz="1800" kern="1200" dirty="0"/>
            <a:t>Критерии присуждения</a:t>
          </a:r>
        </a:p>
      </dsp:txBody>
      <dsp:txXfrm>
        <a:off x="1888165" y="26626"/>
        <a:ext cx="1648866" cy="799558"/>
      </dsp:txXfrm>
    </dsp:sp>
    <dsp:sp modelId="{50299B15-BE9B-4B66-8181-827CD9922516}">
      <dsp:nvSpPr>
        <dsp:cNvPr id="0" name=""/>
        <dsp:cNvSpPr/>
      </dsp:nvSpPr>
      <dsp:spPr>
        <a:xfrm>
          <a:off x="2033152" y="851060"/>
          <a:ext cx="169861" cy="636981"/>
        </a:xfrm>
        <a:custGeom>
          <a:avLst/>
          <a:gdLst/>
          <a:ahLst/>
          <a:cxnLst/>
          <a:rect l="0" t="0" r="0" b="0"/>
          <a:pathLst>
            <a:path>
              <a:moveTo>
                <a:pt x="0" y="0"/>
              </a:moveTo>
              <a:lnTo>
                <a:pt x="0" y="636981"/>
              </a:lnTo>
              <a:lnTo>
                <a:pt x="169861" y="636981"/>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9AB3F05-DCA3-4360-AF8B-BF0A0FBFD178}">
      <dsp:nvSpPr>
        <dsp:cNvPr id="0" name=""/>
        <dsp:cNvSpPr/>
      </dsp:nvSpPr>
      <dsp:spPr>
        <a:xfrm>
          <a:off x="2203014" y="1063387"/>
          <a:ext cx="2279366" cy="849308"/>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a:t>Самая низкая цена</a:t>
          </a:r>
          <a:endParaRPr lang="ro-MD" sz="1600" kern="1200" dirty="0"/>
        </a:p>
        <a:p>
          <a:pPr lvl="0" algn="ctr" defTabSz="711200">
            <a:lnSpc>
              <a:spcPct val="90000"/>
            </a:lnSpc>
            <a:spcBef>
              <a:spcPct val="0"/>
            </a:spcBef>
            <a:spcAft>
              <a:spcPct val="35000"/>
            </a:spcAft>
          </a:pPr>
          <a:endParaRPr lang="ru-RU" sz="1200" kern="1200" dirty="0"/>
        </a:p>
      </dsp:txBody>
      <dsp:txXfrm>
        <a:off x="2227889" y="1088262"/>
        <a:ext cx="2229616" cy="799558"/>
      </dsp:txXfrm>
    </dsp:sp>
    <dsp:sp modelId="{A243F62E-9674-4579-92B2-975312ED7B9D}">
      <dsp:nvSpPr>
        <dsp:cNvPr id="0" name=""/>
        <dsp:cNvSpPr/>
      </dsp:nvSpPr>
      <dsp:spPr>
        <a:xfrm>
          <a:off x="2033152" y="851060"/>
          <a:ext cx="169861" cy="1698616"/>
        </a:xfrm>
        <a:custGeom>
          <a:avLst/>
          <a:gdLst/>
          <a:ahLst/>
          <a:cxnLst/>
          <a:rect l="0" t="0" r="0" b="0"/>
          <a:pathLst>
            <a:path>
              <a:moveTo>
                <a:pt x="0" y="0"/>
              </a:moveTo>
              <a:lnTo>
                <a:pt x="0" y="1698616"/>
              </a:lnTo>
              <a:lnTo>
                <a:pt x="169861" y="1698616"/>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32651E4-E76F-4712-A407-CF8EBAFF75A4}">
      <dsp:nvSpPr>
        <dsp:cNvPr id="0" name=""/>
        <dsp:cNvSpPr/>
      </dsp:nvSpPr>
      <dsp:spPr>
        <a:xfrm>
          <a:off x="2203014" y="2125022"/>
          <a:ext cx="2339294" cy="849308"/>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92106"/>
              <a:satOff val="-4026"/>
              <a:lumOff val="1099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a:t>Наименьшие затраты</a:t>
          </a:r>
          <a:endParaRPr lang="ro-MD" sz="1600" kern="1200" dirty="0"/>
        </a:p>
        <a:p>
          <a:pPr lvl="0" algn="ctr" defTabSz="711200">
            <a:lnSpc>
              <a:spcPct val="90000"/>
            </a:lnSpc>
            <a:spcBef>
              <a:spcPct val="0"/>
            </a:spcBef>
            <a:spcAft>
              <a:spcPct val="35000"/>
            </a:spcAft>
          </a:pPr>
          <a:endParaRPr lang="ru-RU" sz="1200" kern="1200" dirty="0"/>
        </a:p>
      </dsp:txBody>
      <dsp:txXfrm>
        <a:off x="2227889" y="2149897"/>
        <a:ext cx="2289544" cy="799558"/>
      </dsp:txXfrm>
    </dsp:sp>
    <dsp:sp modelId="{3D67466D-4DF6-4381-AD2E-85994850B18D}">
      <dsp:nvSpPr>
        <dsp:cNvPr id="0" name=""/>
        <dsp:cNvSpPr/>
      </dsp:nvSpPr>
      <dsp:spPr>
        <a:xfrm>
          <a:off x="2033152" y="851060"/>
          <a:ext cx="169861" cy="2760252"/>
        </a:xfrm>
        <a:custGeom>
          <a:avLst/>
          <a:gdLst/>
          <a:ahLst/>
          <a:cxnLst/>
          <a:rect l="0" t="0" r="0" b="0"/>
          <a:pathLst>
            <a:path>
              <a:moveTo>
                <a:pt x="0" y="0"/>
              </a:moveTo>
              <a:lnTo>
                <a:pt x="0" y="2760252"/>
              </a:lnTo>
              <a:lnTo>
                <a:pt x="169861" y="2760252"/>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8EE3A3D4-D970-47B5-B10E-B9E42BB1AAE4}">
      <dsp:nvSpPr>
        <dsp:cNvPr id="0" name=""/>
        <dsp:cNvSpPr/>
      </dsp:nvSpPr>
      <dsp:spPr>
        <a:xfrm>
          <a:off x="2203014" y="3186658"/>
          <a:ext cx="2399234" cy="849308"/>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184212"/>
              <a:satOff val="-8053"/>
              <a:lumOff val="2198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a:t>Оптимальное соотношение цена/качество</a:t>
          </a:r>
          <a:endParaRPr lang="ro-MD" sz="1600" kern="1200" dirty="0"/>
        </a:p>
        <a:p>
          <a:pPr lvl="0" algn="ctr" defTabSz="711200">
            <a:lnSpc>
              <a:spcPct val="90000"/>
            </a:lnSpc>
            <a:spcBef>
              <a:spcPct val="0"/>
            </a:spcBef>
            <a:spcAft>
              <a:spcPct val="35000"/>
            </a:spcAft>
          </a:pPr>
          <a:endParaRPr lang="ru-RU" sz="1200" kern="1200" dirty="0"/>
        </a:p>
      </dsp:txBody>
      <dsp:txXfrm>
        <a:off x="2227889" y="3211533"/>
        <a:ext cx="2349484" cy="799558"/>
      </dsp:txXfrm>
    </dsp:sp>
    <dsp:sp modelId="{D2D3271C-D7F9-44FF-8738-D85BF5631FAD}">
      <dsp:nvSpPr>
        <dsp:cNvPr id="0" name=""/>
        <dsp:cNvSpPr/>
      </dsp:nvSpPr>
      <dsp:spPr>
        <a:xfrm>
          <a:off x="2033152" y="851060"/>
          <a:ext cx="169861" cy="3818473"/>
        </a:xfrm>
        <a:custGeom>
          <a:avLst/>
          <a:gdLst/>
          <a:ahLst/>
          <a:cxnLst/>
          <a:rect l="0" t="0" r="0" b="0"/>
          <a:pathLst>
            <a:path>
              <a:moveTo>
                <a:pt x="0" y="0"/>
              </a:moveTo>
              <a:lnTo>
                <a:pt x="0" y="3818473"/>
              </a:lnTo>
              <a:lnTo>
                <a:pt x="169861" y="3818473"/>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FA95EFE-F6F6-4FE5-836E-20714E339F8F}">
      <dsp:nvSpPr>
        <dsp:cNvPr id="0" name=""/>
        <dsp:cNvSpPr/>
      </dsp:nvSpPr>
      <dsp:spPr>
        <a:xfrm>
          <a:off x="2203014" y="4248293"/>
          <a:ext cx="2818793" cy="842479"/>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276318"/>
              <a:satOff val="-12079"/>
              <a:lumOff val="3297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ru-RU" sz="1500" kern="1200" dirty="0"/>
            <a:t>Оптимальное соотношение затраты/качество</a:t>
          </a:r>
          <a:endParaRPr lang="ro-MD" sz="1500" kern="1200" dirty="0"/>
        </a:p>
        <a:p>
          <a:pPr lvl="0" algn="ctr" defTabSz="666750">
            <a:lnSpc>
              <a:spcPct val="90000"/>
            </a:lnSpc>
            <a:spcBef>
              <a:spcPct val="0"/>
            </a:spcBef>
            <a:spcAft>
              <a:spcPct val="35000"/>
            </a:spcAft>
          </a:pPr>
          <a:endParaRPr lang="ro-RO" sz="1200" kern="1200" dirty="0"/>
        </a:p>
      </dsp:txBody>
      <dsp:txXfrm>
        <a:off x="2227689" y="4272968"/>
        <a:ext cx="2769443" cy="793129"/>
      </dsp:txXfrm>
    </dsp:sp>
    <dsp:sp modelId="{8F5DCA14-C12A-4873-A826-80D2665298F1}">
      <dsp:nvSpPr>
        <dsp:cNvPr id="0" name=""/>
        <dsp:cNvSpPr/>
      </dsp:nvSpPr>
      <dsp:spPr>
        <a:xfrm>
          <a:off x="5106738" y="1751"/>
          <a:ext cx="1698616" cy="849308"/>
        </a:xfrm>
        <a:prstGeom prst="roundRect">
          <a:avLst>
            <a:gd name="adj" fmla="val 10000"/>
          </a:avLst>
        </a:prstGeom>
        <a:gradFill rotWithShape="0">
          <a:gsLst>
            <a:gs pos="0">
              <a:schemeClr val="accent6">
                <a:shade val="50000"/>
                <a:hueOff val="368424"/>
                <a:satOff val="-16105"/>
                <a:lumOff val="43961"/>
                <a:alphaOff val="0"/>
                <a:satMod val="103000"/>
                <a:lumMod val="102000"/>
                <a:tint val="94000"/>
              </a:schemeClr>
            </a:gs>
            <a:gs pos="50000">
              <a:schemeClr val="accent6">
                <a:shade val="50000"/>
                <a:hueOff val="368424"/>
                <a:satOff val="-16105"/>
                <a:lumOff val="43961"/>
                <a:alphaOff val="0"/>
                <a:satMod val="110000"/>
                <a:lumMod val="100000"/>
                <a:shade val="100000"/>
              </a:schemeClr>
            </a:gs>
            <a:gs pos="100000">
              <a:schemeClr val="accent6">
                <a:shade val="50000"/>
                <a:hueOff val="368424"/>
                <a:satOff val="-16105"/>
                <a:lumOff val="43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ru-RU" sz="1800" b="1" kern="1200" dirty="0"/>
            <a:t>Факторы оценки</a:t>
          </a:r>
        </a:p>
      </dsp:txBody>
      <dsp:txXfrm>
        <a:off x="5131613" y="26626"/>
        <a:ext cx="1648866" cy="799558"/>
      </dsp:txXfrm>
    </dsp:sp>
    <dsp:sp modelId="{4F267D78-1DE7-45B7-8D43-1F4EF4BD7D2F}">
      <dsp:nvSpPr>
        <dsp:cNvPr id="0" name=""/>
        <dsp:cNvSpPr/>
      </dsp:nvSpPr>
      <dsp:spPr>
        <a:xfrm>
          <a:off x="5276599" y="851060"/>
          <a:ext cx="169861" cy="636981"/>
        </a:xfrm>
        <a:custGeom>
          <a:avLst/>
          <a:gdLst/>
          <a:ahLst/>
          <a:cxnLst/>
          <a:rect l="0" t="0" r="0" b="0"/>
          <a:pathLst>
            <a:path>
              <a:moveTo>
                <a:pt x="0" y="0"/>
              </a:moveTo>
              <a:lnTo>
                <a:pt x="0" y="636981"/>
              </a:lnTo>
              <a:lnTo>
                <a:pt x="169861" y="636981"/>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D908720-EBC8-466D-86DE-85C4B37BDBAE}">
      <dsp:nvSpPr>
        <dsp:cNvPr id="0" name=""/>
        <dsp:cNvSpPr/>
      </dsp:nvSpPr>
      <dsp:spPr>
        <a:xfrm>
          <a:off x="5446461" y="1063387"/>
          <a:ext cx="1451406" cy="849308"/>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368424"/>
              <a:satOff val="-16105"/>
              <a:lumOff val="4396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a:t>Цена</a:t>
          </a:r>
          <a:r>
            <a:rPr lang="ro-RO" sz="1600" kern="1200" dirty="0"/>
            <a:t> </a:t>
          </a:r>
          <a:endParaRPr lang="ru-RU" sz="1600" kern="1200" dirty="0"/>
        </a:p>
      </dsp:txBody>
      <dsp:txXfrm>
        <a:off x="5471336" y="1088262"/>
        <a:ext cx="1401656" cy="799558"/>
      </dsp:txXfrm>
    </dsp:sp>
    <dsp:sp modelId="{C394D4B8-489B-4284-9A01-66C259F1CA4F}">
      <dsp:nvSpPr>
        <dsp:cNvPr id="0" name=""/>
        <dsp:cNvSpPr/>
      </dsp:nvSpPr>
      <dsp:spPr>
        <a:xfrm>
          <a:off x="5276599" y="851060"/>
          <a:ext cx="169861" cy="1698616"/>
        </a:xfrm>
        <a:custGeom>
          <a:avLst/>
          <a:gdLst/>
          <a:ahLst/>
          <a:cxnLst/>
          <a:rect l="0" t="0" r="0" b="0"/>
          <a:pathLst>
            <a:path>
              <a:moveTo>
                <a:pt x="0" y="0"/>
              </a:moveTo>
              <a:lnTo>
                <a:pt x="0" y="1698616"/>
              </a:lnTo>
              <a:lnTo>
                <a:pt x="169861" y="1698616"/>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5ED3E4C-A78F-4CE6-8D27-BC1F99ABAA48}">
      <dsp:nvSpPr>
        <dsp:cNvPr id="0" name=""/>
        <dsp:cNvSpPr/>
      </dsp:nvSpPr>
      <dsp:spPr>
        <a:xfrm>
          <a:off x="5446461" y="2125022"/>
          <a:ext cx="3366495" cy="849308"/>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276318"/>
              <a:satOff val="-12079"/>
              <a:lumOff val="3297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a:t>определяются исходя из соображений рентабельности с использованием таких факторов, как расчет затрат на жизненный цикл</a:t>
          </a:r>
          <a:r>
            <a:rPr lang="ro-RO" sz="1200" kern="1200" dirty="0"/>
            <a:t>;</a:t>
          </a:r>
          <a:endParaRPr lang="ru-RU" sz="1200" kern="1200" dirty="0"/>
        </a:p>
      </dsp:txBody>
      <dsp:txXfrm>
        <a:off x="5471336" y="2149897"/>
        <a:ext cx="3316745" cy="799558"/>
      </dsp:txXfrm>
    </dsp:sp>
    <dsp:sp modelId="{423FA674-276C-4B66-AF79-A8B89B2F240C}">
      <dsp:nvSpPr>
        <dsp:cNvPr id="0" name=""/>
        <dsp:cNvSpPr/>
      </dsp:nvSpPr>
      <dsp:spPr>
        <a:xfrm>
          <a:off x="5276599" y="851060"/>
          <a:ext cx="169861" cy="2827844"/>
        </a:xfrm>
        <a:custGeom>
          <a:avLst/>
          <a:gdLst/>
          <a:ahLst/>
          <a:cxnLst/>
          <a:rect l="0" t="0" r="0" b="0"/>
          <a:pathLst>
            <a:path>
              <a:moveTo>
                <a:pt x="0" y="0"/>
              </a:moveTo>
              <a:lnTo>
                <a:pt x="0" y="2827844"/>
              </a:lnTo>
              <a:lnTo>
                <a:pt x="169861" y="2827844"/>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7303BC5-88F4-4863-886C-D0F30EE08E14}">
      <dsp:nvSpPr>
        <dsp:cNvPr id="0" name=""/>
        <dsp:cNvSpPr/>
      </dsp:nvSpPr>
      <dsp:spPr>
        <a:xfrm>
          <a:off x="5446461" y="3186658"/>
          <a:ext cx="3335526" cy="984492"/>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184212"/>
              <a:satOff val="-8053"/>
              <a:lumOff val="2198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ru-RU" sz="1500" kern="1200" dirty="0"/>
            <a:t>определяется на основе факторов оценки</a:t>
          </a:r>
          <a:r>
            <a:rPr lang="ro-MD" sz="1500" kern="1200" dirty="0"/>
            <a:t> </a:t>
          </a:r>
          <a:r>
            <a:rPr lang="ru-RU" sz="1500" kern="1200" dirty="0"/>
            <a:t>относящихся</a:t>
          </a:r>
          <a:r>
            <a:rPr lang="ro-MD" sz="1500" kern="1200" dirty="0"/>
            <a:t> </a:t>
          </a:r>
          <a:r>
            <a:rPr lang="ru-RU" sz="1500" kern="1200" dirty="0"/>
            <a:t>только к  качественным аспектам товаров, работ или услуг, составляющих предмет закупки</a:t>
          </a:r>
          <a:endParaRPr lang="ro-RO" sz="1500" kern="1200" dirty="0"/>
        </a:p>
      </dsp:txBody>
      <dsp:txXfrm>
        <a:off x="5475296" y="3215493"/>
        <a:ext cx="3277856" cy="926822"/>
      </dsp:txXfrm>
    </dsp:sp>
    <dsp:sp modelId="{8C227F60-04EC-419A-ADBC-B7C2F9256E99}">
      <dsp:nvSpPr>
        <dsp:cNvPr id="0" name=""/>
        <dsp:cNvSpPr/>
      </dsp:nvSpPr>
      <dsp:spPr>
        <a:xfrm>
          <a:off x="5276599" y="851060"/>
          <a:ext cx="169861" cy="4068021"/>
        </a:xfrm>
        <a:custGeom>
          <a:avLst/>
          <a:gdLst/>
          <a:ahLst/>
          <a:cxnLst/>
          <a:rect l="0" t="0" r="0" b="0"/>
          <a:pathLst>
            <a:path>
              <a:moveTo>
                <a:pt x="0" y="0"/>
              </a:moveTo>
              <a:lnTo>
                <a:pt x="0" y="4068021"/>
              </a:lnTo>
              <a:lnTo>
                <a:pt x="169861" y="4068021"/>
              </a:lnTo>
            </a:path>
          </a:pathLst>
        </a:custGeom>
        <a:noFill/>
        <a:ln w="6350" cap="flat" cmpd="sng" algn="ctr">
          <a:solidFill>
            <a:schemeClr val="accent6">
              <a:tint val="9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9400EB4-D9C9-47C5-BC09-8C73DBCA7D50}">
      <dsp:nvSpPr>
        <dsp:cNvPr id="0" name=""/>
        <dsp:cNvSpPr/>
      </dsp:nvSpPr>
      <dsp:spPr>
        <a:xfrm>
          <a:off x="5446461" y="4383477"/>
          <a:ext cx="4114769" cy="1071207"/>
        </a:xfrm>
        <a:prstGeom prst="roundRect">
          <a:avLst>
            <a:gd name="adj" fmla="val 10000"/>
          </a:avLst>
        </a:prstGeom>
        <a:solidFill>
          <a:schemeClr val="lt1">
            <a:alpha val="90000"/>
            <a:hueOff val="0"/>
            <a:satOff val="0"/>
            <a:lumOff val="0"/>
            <a:alphaOff val="0"/>
          </a:schemeClr>
        </a:solidFill>
        <a:ln w="6350" cap="flat" cmpd="sng" algn="ctr">
          <a:solidFill>
            <a:schemeClr val="accent6">
              <a:shade val="50000"/>
              <a:hueOff val="92106"/>
              <a:satOff val="-4026"/>
              <a:lumOff val="1099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ru-RU" sz="1500" kern="1200" dirty="0"/>
            <a:t>определяется на основе факторов оценки, включающих качественные, экологические и/или социальные аспекты, связанные с предметом договора о закупках/рамочного соглашения</a:t>
          </a:r>
          <a:r>
            <a:rPr lang="ro-RO" sz="1500" kern="1200" dirty="0"/>
            <a:t>.</a:t>
          </a:r>
        </a:p>
      </dsp:txBody>
      <dsp:txXfrm>
        <a:off x="5477836" y="4414852"/>
        <a:ext cx="4052019" cy="10084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7B27B-F2A5-4727-A5A1-4938262A8348}">
      <dsp:nvSpPr>
        <dsp:cNvPr id="0" name=""/>
        <dsp:cNvSpPr/>
      </dsp:nvSpPr>
      <dsp:spPr>
        <a:xfrm rot="5400000">
          <a:off x="-380612" y="406309"/>
          <a:ext cx="1692059" cy="887288"/>
        </a:xfrm>
        <a:prstGeom prst="round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ru-RU" sz="1300" b="1" kern="1200" dirty="0"/>
            <a:t>Доступность док</a:t>
          </a:r>
          <a:r>
            <a:rPr lang="ro-MD" sz="1300" b="1" kern="1200" dirty="0"/>
            <a:t>.</a:t>
          </a:r>
          <a:r>
            <a:rPr lang="ru-RU" sz="1300" b="1" kern="1200" dirty="0"/>
            <a:t> по присуж</a:t>
          </a:r>
          <a:r>
            <a:rPr lang="ro-MD" sz="1300" b="1" kern="1200" dirty="0"/>
            <a:t>. </a:t>
          </a:r>
          <a:r>
            <a:rPr lang="ru-RU" sz="1300" b="1" kern="1200" dirty="0"/>
            <a:t>в электронном формате</a:t>
          </a:r>
        </a:p>
      </dsp:txBody>
      <dsp:txXfrm rot="-5400000">
        <a:off x="65087" y="47238"/>
        <a:ext cx="800660" cy="1605431"/>
      </dsp:txXfrm>
    </dsp:sp>
    <dsp:sp modelId="{01F48F08-2BE4-4A8A-BA28-26F14384248D}">
      <dsp:nvSpPr>
        <dsp:cNvPr id="0" name=""/>
        <dsp:cNvSpPr/>
      </dsp:nvSpPr>
      <dsp:spPr>
        <a:xfrm rot="5400000">
          <a:off x="5178910" y="-4035249"/>
          <a:ext cx="779193" cy="9323413"/>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just" defTabSz="711200">
            <a:lnSpc>
              <a:spcPct val="90000"/>
            </a:lnSpc>
            <a:spcBef>
              <a:spcPct val="0"/>
            </a:spcBef>
            <a:spcAft>
              <a:spcPct val="15000"/>
            </a:spcAft>
            <a:buChar char="••"/>
          </a:pPr>
          <a:r>
            <a:rPr lang="ru-RU" sz="1600" kern="1200" dirty="0">
              <a:solidFill>
                <a:srgbClr val="002060"/>
              </a:solidFill>
            </a:rPr>
            <a:t>Закупающий субъект предоставляет свободный, прямой, полный и бесплатный доступ с помощью электронных средств к документации по присуждению с даты опубликования объявления на участие</a:t>
          </a:r>
          <a:r>
            <a:rPr lang="ro-RO" sz="1600" kern="1200" dirty="0">
              <a:solidFill>
                <a:srgbClr val="002060"/>
              </a:solidFill>
            </a:rPr>
            <a:t>.</a:t>
          </a:r>
          <a:r>
            <a:rPr lang="en-US" sz="1600" kern="1200" dirty="0">
              <a:solidFill>
                <a:srgbClr val="002060"/>
              </a:solidFill>
            </a:rPr>
            <a:t> </a:t>
          </a:r>
          <a:endParaRPr lang="ru-RU" sz="1600" kern="1200" dirty="0"/>
        </a:p>
      </dsp:txBody>
      <dsp:txXfrm rot="-5400000">
        <a:off x="906801" y="274897"/>
        <a:ext cx="9285376" cy="703119"/>
      </dsp:txXfrm>
    </dsp:sp>
    <dsp:sp modelId="{1A156B02-8693-44AA-B14C-A5ABC1AFDAFA}">
      <dsp:nvSpPr>
        <dsp:cNvPr id="0" name=""/>
        <dsp:cNvSpPr/>
      </dsp:nvSpPr>
      <dsp:spPr>
        <a:xfrm rot="5400000">
          <a:off x="-233814" y="2078537"/>
          <a:ext cx="1350305" cy="839131"/>
        </a:xfrm>
        <a:prstGeom prst="round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ru-RU" sz="1300" kern="1200" dirty="0"/>
            <a:t>Разделение на лоты</a:t>
          </a:r>
        </a:p>
      </dsp:txBody>
      <dsp:txXfrm rot="-5400000">
        <a:off x="62736" y="1863913"/>
        <a:ext cx="757205" cy="1268379"/>
      </dsp:txXfrm>
    </dsp:sp>
    <dsp:sp modelId="{E2F2F229-A5C4-49B8-83BE-C3F0DFEBAD76}">
      <dsp:nvSpPr>
        <dsp:cNvPr id="0" name=""/>
        <dsp:cNvSpPr/>
      </dsp:nvSpPr>
      <dsp:spPr>
        <a:xfrm rot="5400000">
          <a:off x="4799133" y="-2461476"/>
          <a:ext cx="1416191" cy="9153303"/>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just" defTabSz="711200">
            <a:lnSpc>
              <a:spcPct val="90000"/>
            </a:lnSpc>
            <a:spcBef>
              <a:spcPct val="0"/>
            </a:spcBef>
            <a:spcAft>
              <a:spcPct val="15000"/>
            </a:spcAft>
            <a:buChar char="••"/>
          </a:pPr>
          <a:r>
            <a:rPr lang="ru-RU" sz="1600" kern="1200" dirty="0">
              <a:solidFill>
                <a:srgbClr val="002060"/>
              </a:solidFill>
            </a:rPr>
            <a:t>Закупающий субъект вправе прибегнуть к присуждению договоров о закупках/рамочных соглашений по отдельным лотам и определять в этом случае размер и предмет лотов при условии внесения этой информации в документацию по присуждению</a:t>
          </a:r>
          <a:endParaRPr lang="ru-RU" sz="1600" kern="1200" dirty="0"/>
        </a:p>
        <a:p>
          <a:pPr marL="171450" lvl="1" indent="-171450" algn="just" defTabSz="711200">
            <a:lnSpc>
              <a:spcPct val="90000"/>
            </a:lnSpc>
            <a:spcBef>
              <a:spcPct val="0"/>
            </a:spcBef>
            <a:spcAft>
              <a:spcPct val="15000"/>
            </a:spcAft>
            <a:buChar char="••"/>
          </a:pPr>
          <a:r>
            <a:rPr lang="ru-RU" sz="1600" kern="1200" dirty="0">
              <a:solidFill>
                <a:srgbClr val="002060"/>
              </a:solidFill>
            </a:rPr>
            <a:t>Закупающий субъект указывает в объявлении на участие и в приглашении на участие в процедуре представления оферт или переговорах, могут ли оферты подаваться на один лот, на несколько лотов или на все лоты.</a:t>
          </a:r>
          <a:endParaRPr lang="ru-RU" sz="1600" kern="1200" dirty="0"/>
        </a:p>
      </dsp:txBody>
      <dsp:txXfrm rot="-5400000">
        <a:off x="930578" y="1476212"/>
        <a:ext cx="9084170" cy="1277925"/>
      </dsp:txXfrm>
    </dsp:sp>
    <dsp:sp modelId="{A3F51D88-C3BA-464D-A8D3-6DCD4BD3A15E}">
      <dsp:nvSpPr>
        <dsp:cNvPr id="0" name=""/>
        <dsp:cNvSpPr/>
      </dsp:nvSpPr>
      <dsp:spPr>
        <a:xfrm rot="5400000">
          <a:off x="-158040" y="3353835"/>
          <a:ext cx="1198758" cy="839131"/>
        </a:xfrm>
        <a:prstGeom prst="round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ru-RU" sz="1400" kern="1200" dirty="0"/>
            <a:t>Оферта. Альтернативные оферты</a:t>
          </a:r>
        </a:p>
      </dsp:txBody>
      <dsp:txXfrm rot="-5400000">
        <a:off x="62736" y="3214985"/>
        <a:ext cx="757205" cy="1116832"/>
      </dsp:txXfrm>
    </dsp:sp>
    <dsp:sp modelId="{CAAAC2D9-2374-4A24-83B3-F23C4957E3A0}">
      <dsp:nvSpPr>
        <dsp:cNvPr id="0" name=""/>
        <dsp:cNvSpPr/>
      </dsp:nvSpPr>
      <dsp:spPr>
        <a:xfrm rot="5400000">
          <a:off x="5436055" y="-1474108"/>
          <a:ext cx="1012241" cy="10075451"/>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ru-RU" sz="1500" kern="1200" dirty="0">
              <a:solidFill>
                <a:srgbClr val="002060"/>
              </a:solidFill>
            </a:rPr>
            <a:t>Оферент обязан разработать оферту в соответствии с положениями документации по присуждению</a:t>
          </a:r>
          <a:r>
            <a:rPr lang="it-IT" sz="1500" kern="1200" dirty="0">
              <a:solidFill>
                <a:srgbClr val="002060"/>
              </a:solidFill>
            </a:rPr>
            <a:t>.</a:t>
          </a:r>
          <a:r>
            <a:rPr lang="ro-RO" sz="1500" kern="1200" dirty="0">
              <a:solidFill>
                <a:srgbClr val="002060"/>
              </a:solidFill>
            </a:rPr>
            <a:t> </a:t>
          </a:r>
          <a:r>
            <a:rPr lang="ru-RU" sz="1500" kern="1200" dirty="0">
              <a:solidFill>
                <a:srgbClr val="002060"/>
              </a:solidFill>
            </a:rPr>
            <a:t>Экономический оператор обязан подать оферту по адресу и до предельных даты и времени, предусмотренных в объявлении или приглашении на участие</a:t>
          </a:r>
          <a:r>
            <a:rPr lang="ro-RO" sz="1500" kern="1200" dirty="0">
              <a:solidFill>
                <a:srgbClr val="002060"/>
              </a:solidFill>
            </a:rPr>
            <a:t>.</a:t>
          </a:r>
          <a:endParaRPr lang="ru-RU" sz="1500" kern="1200" dirty="0"/>
        </a:p>
        <a:p>
          <a:pPr marL="114300" lvl="1" indent="-114300" algn="l" defTabSz="666750">
            <a:lnSpc>
              <a:spcPct val="90000"/>
            </a:lnSpc>
            <a:spcBef>
              <a:spcPct val="0"/>
            </a:spcBef>
            <a:spcAft>
              <a:spcPct val="15000"/>
            </a:spcAft>
            <a:buChar char="••"/>
          </a:pPr>
          <a:r>
            <a:rPr lang="ru-RU" sz="1500" kern="1200" dirty="0">
              <a:solidFill>
                <a:srgbClr val="002060"/>
              </a:solidFill>
            </a:rPr>
            <a:t>Закупающий субъект вправе разрешать или запрашивать от оферентов подачу альтернативных оферт только в случае, если в объявлении на участие прямо указано, что он разрешает или запрашивает подачу альтернативных оферт</a:t>
          </a:r>
          <a:r>
            <a:rPr lang="ro-RO" sz="1500" kern="1200" dirty="0">
              <a:solidFill>
                <a:srgbClr val="002060"/>
              </a:solidFill>
            </a:rPr>
            <a:t>.</a:t>
          </a:r>
          <a:endParaRPr lang="ro-RO" sz="1500" kern="1200" dirty="0"/>
        </a:p>
      </dsp:txBody>
      <dsp:txXfrm rot="-5400000">
        <a:off x="904450" y="3106911"/>
        <a:ext cx="10026037" cy="913413"/>
      </dsp:txXfrm>
    </dsp:sp>
    <dsp:sp modelId="{F209DE03-71E2-4692-AEF9-C370AB973F34}">
      <dsp:nvSpPr>
        <dsp:cNvPr id="0" name=""/>
        <dsp:cNvSpPr/>
      </dsp:nvSpPr>
      <dsp:spPr>
        <a:xfrm rot="5400000">
          <a:off x="-158040" y="4524439"/>
          <a:ext cx="1198758" cy="839131"/>
        </a:xfrm>
        <a:prstGeom prst="round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kern="1200" dirty="0"/>
            <a:t>Правила относительно сроков подачи и приема заявок на участие и оферт</a:t>
          </a:r>
        </a:p>
      </dsp:txBody>
      <dsp:txXfrm rot="-5400000">
        <a:off x="62736" y="4385589"/>
        <a:ext cx="757205" cy="1116832"/>
      </dsp:txXfrm>
    </dsp:sp>
    <dsp:sp modelId="{EC15BE69-937B-4CFB-9EBB-F401129EF638}">
      <dsp:nvSpPr>
        <dsp:cNvPr id="0" name=""/>
        <dsp:cNvSpPr/>
      </dsp:nvSpPr>
      <dsp:spPr>
        <a:xfrm rot="5400000">
          <a:off x="5051710" y="60425"/>
          <a:ext cx="954402" cy="9347592"/>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just" defTabSz="666750">
            <a:lnSpc>
              <a:spcPct val="90000"/>
            </a:lnSpc>
            <a:spcBef>
              <a:spcPct val="0"/>
            </a:spcBef>
            <a:spcAft>
              <a:spcPct val="15000"/>
            </a:spcAft>
            <a:buChar char="••"/>
          </a:pPr>
          <a:r>
            <a:rPr lang="ru-RU" sz="1500" kern="1200" dirty="0">
              <a:solidFill>
                <a:srgbClr val="002060"/>
              </a:solidFill>
            </a:rPr>
            <a:t>При установлении сроков для подачи и приема заявок на участие и оферт закупающие субъекты должны учитывать сложность договора и время, необходимое для разработки оферт. Предельный срок подачи и приема заявок на участие и оферт должен быть достаточным для того, чтобы дать возможность как отечественным, так и иностранным экономическим операторам подготовить и представить оферты до его истечения</a:t>
          </a:r>
          <a:r>
            <a:rPr lang="ro-RO" sz="1500" kern="1200" dirty="0">
              <a:solidFill>
                <a:srgbClr val="002060"/>
              </a:solidFill>
            </a:rPr>
            <a:t>.</a:t>
          </a:r>
          <a:endParaRPr lang="ru-RU" sz="1500" kern="1200" dirty="0"/>
        </a:p>
      </dsp:txBody>
      <dsp:txXfrm rot="-5400000">
        <a:off x="855115" y="4303610"/>
        <a:ext cx="9301002" cy="8612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687AB4-6A0A-4B15-A951-1C98A7DAA4C8}">
      <dsp:nvSpPr>
        <dsp:cNvPr id="0" name=""/>
        <dsp:cNvSpPr/>
      </dsp:nvSpPr>
      <dsp:spPr>
        <a:xfrm rot="5400000">
          <a:off x="3039591" y="113861"/>
          <a:ext cx="1725532" cy="1501213"/>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a:latin typeface="Times New Roman" panose="02020603050405020304" pitchFamily="18" charset="0"/>
              <a:cs typeface="Times New Roman" panose="02020603050405020304" pitchFamily="18" charset="0"/>
            </a:rPr>
            <a:t>Ограниченные торги</a:t>
          </a:r>
        </a:p>
      </dsp:txBody>
      <dsp:txXfrm rot="-5400000">
        <a:off x="3385689" y="270597"/>
        <a:ext cx="1033335" cy="1187742"/>
      </dsp:txXfrm>
    </dsp:sp>
    <dsp:sp modelId="{C8B8B56C-C4C3-4717-AB77-80DDCD7AAF42}">
      <dsp:nvSpPr>
        <dsp:cNvPr id="0" name=""/>
        <dsp:cNvSpPr/>
      </dsp:nvSpPr>
      <dsp:spPr>
        <a:xfrm>
          <a:off x="4698518" y="346808"/>
          <a:ext cx="1925694" cy="1035319"/>
        </a:xfrm>
        <a:prstGeom prst="rect">
          <a:avLst/>
        </a:prstGeom>
        <a:noFill/>
        <a:ln>
          <a:noFill/>
        </a:ln>
        <a:effectLst/>
      </dsp:spPr>
      <dsp:style>
        <a:lnRef idx="0">
          <a:scrgbClr r="0" g="0" b="0"/>
        </a:lnRef>
        <a:fillRef idx="0">
          <a:scrgbClr r="0" g="0" b="0"/>
        </a:fillRef>
        <a:effectRef idx="0">
          <a:scrgbClr r="0" g="0" b="0"/>
        </a:effectRef>
        <a:fontRef idx="minor"/>
      </dsp:style>
    </dsp:sp>
    <dsp:sp modelId="{7CF8AA8D-69BC-45EC-B1A4-978BB1C7B369}">
      <dsp:nvSpPr>
        <dsp:cNvPr id="0" name=""/>
        <dsp:cNvSpPr/>
      </dsp:nvSpPr>
      <dsp:spPr>
        <a:xfrm rot="5400000">
          <a:off x="1418280" y="113861"/>
          <a:ext cx="1725532" cy="1501213"/>
        </a:xfrm>
        <a:prstGeom prst="hexagon">
          <a:avLst>
            <a:gd name="adj" fmla="val 25000"/>
            <a:gd name="vf" fmla="val 1154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a:latin typeface="Times New Roman" panose="02020603050405020304" pitchFamily="18" charset="0"/>
              <a:cs typeface="Times New Roman" panose="02020603050405020304" pitchFamily="18" charset="0"/>
            </a:rPr>
            <a:t>Открытые торги</a:t>
          </a:r>
          <a:r>
            <a:rPr lang="ro-RO" sz="1400" kern="1200" dirty="0">
              <a:latin typeface="Times New Roman" panose="02020603050405020304" pitchFamily="18" charset="0"/>
              <a:cs typeface="Times New Roman" panose="02020603050405020304" pitchFamily="18" charset="0"/>
            </a:rPr>
            <a:t>	</a:t>
          </a:r>
          <a:endParaRPr lang="ru-RU" sz="1400" kern="1200" dirty="0">
            <a:latin typeface="Times New Roman" panose="02020603050405020304" pitchFamily="18" charset="0"/>
            <a:cs typeface="Times New Roman" panose="02020603050405020304" pitchFamily="18" charset="0"/>
          </a:endParaRPr>
        </a:p>
      </dsp:txBody>
      <dsp:txXfrm rot="-5400000">
        <a:off x="1764378" y="270597"/>
        <a:ext cx="1033335" cy="1187742"/>
      </dsp:txXfrm>
    </dsp:sp>
    <dsp:sp modelId="{C5238C30-420D-48FA-9B82-BF9EEE02BBE1}">
      <dsp:nvSpPr>
        <dsp:cNvPr id="0" name=""/>
        <dsp:cNvSpPr/>
      </dsp:nvSpPr>
      <dsp:spPr>
        <a:xfrm rot="5400000">
          <a:off x="-117545" y="1534443"/>
          <a:ext cx="1982999" cy="1747907"/>
        </a:xfrm>
        <a:prstGeom prst="hexag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ru-RU" sz="1300" b="1" kern="1200" dirty="0">
              <a:solidFill>
                <a:schemeClr val="tx2">
                  <a:lumMod val="50000"/>
                </a:schemeClr>
              </a:solidFill>
              <a:latin typeface="Times New Roman" panose="02020603050405020304" pitchFamily="18" charset="0"/>
              <a:cs typeface="Times New Roman" panose="02020603050405020304" pitchFamily="18" charset="0"/>
            </a:rPr>
            <a:t>Присвоения договоров о секторальных закупках осуществляется с помощью следующих процедур</a:t>
          </a:r>
        </a:p>
      </dsp:txBody>
      <dsp:txXfrm rot="-5400000">
        <a:off x="274050" y="1727806"/>
        <a:ext cx="1199809" cy="1361181"/>
      </dsp:txXfrm>
    </dsp:sp>
    <dsp:sp modelId="{BF86F0FE-F7F9-40ED-A264-BF9E97F338EF}">
      <dsp:nvSpPr>
        <dsp:cNvPr id="0" name=""/>
        <dsp:cNvSpPr/>
      </dsp:nvSpPr>
      <dsp:spPr>
        <a:xfrm>
          <a:off x="412295" y="1940173"/>
          <a:ext cx="1863575" cy="1035319"/>
        </a:xfrm>
        <a:prstGeom prst="rect">
          <a:avLst/>
        </a:prstGeom>
        <a:noFill/>
        <a:ln>
          <a:noFill/>
        </a:ln>
        <a:effectLst/>
      </dsp:spPr>
      <dsp:style>
        <a:lnRef idx="0">
          <a:scrgbClr r="0" g="0" b="0"/>
        </a:lnRef>
        <a:fillRef idx="0">
          <a:scrgbClr r="0" g="0" b="0"/>
        </a:fillRef>
        <a:effectRef idx="0">
          <a:scrgbClr r="0" g="0" b="0"/>
        </a:effectRef>
        <a:fontRef idx="minor"/>
      </dsp:style>
    </dsp:sp>
    <dsp:sp modelId="{D116BB43-948E-47F1-B9FE-4F3E40117FAC}">
      <dsp:nvSpPr>
        <dsp:cNvPr id="0" name=""/>
        <dsp:cNvSpPr/>
      </dsp:nvSpPr>
      <dsp:spPr>
        <a:xfrm rot="5400000">
          <a:off x="3867363" y="1626739"/>
          <a:ext cx="1685086" cy="1662188"/>
        </a:xfrm>
        <a:prstGeom prst="hexagon">
          <a:avLst>
            <a:gd name="adj" fmla="val 2500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a:latin typeface="Times New Roman" panose="02020603050405020304" pitchFamily="18" charset="0"/>
              <a:cs typeface="Times New Roman" panose="02020603050405020304" pitchFamily="18" charset="0"/>
            </a:rPr>
            <a:t>Переговорные процедуры</a:t>
          </a:r>
        </a:p>
      </dsp:txBody>
      <dsp:txXfrm rot="-5400000">
        <a:off x="4153961" y="1894231"/>
        <a:ext cx="1111890" cy="1127207"/>
      </dsp:txXfrm>
    </dsp:sp>
    <dsp:sp modelId="{5F034498-8344-4304-9920-9D90407FF2AE}">
      <dsp:nvSpPr>
        <dsp:cNvPr id="0" name=""/>
        <dsp:cNvSpPr/>
      </dsp:nvSpPr>
      <dsp:spPr>
        <a:xfrm rot="5400000">
          <a:off x="3039591" y="3300592"/>
          <a:ext cx="1725532" cy="1501213"/>
        </a:xfrm>
        <a:prstGeom prst="hexagon">
          <a:avLst>
            <a:gd name="adj" fmla="val 25000"/>
            <a:gd name="vf" fmla="val 1154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kern="1200" dirty="0">
              <a:latin typeface="Times New Roman" panose="02020603050405020304" pitchFamily="18" charset="0"/>
              <a:cs typeface="Times New Roman" panose="02020603050405020304" pitchFamily="18" charset="0"/>
            </a:rPr>
            <a:t>Конкурентный диалог</a:t>
          </a:r>
        </a:p>
      </dsp:txBody>
      <dsp:txXfrm rot="-5400000">
        <a:off x="3385689" y="3457328"/>
        <a:ext cx="1033335" cy="1187742"/>
      </dsp:txXfrm>
    </dsp:sp>
    <dsp:sp modelId="{BB6018F0-53A4-4E51-99D7-B7F7090064CE}">
      <dsp:nvSpPr>
        <dsp:cNvPr id="0" name=""/>
        <dsp:cNvSpPr/>
      </dsp:nvSpPr>
      <dsp:spPr>
        <a:xfrm>
          <a:off x="4698518" y="3533539"/>
          <a:ext cx="1925694" cy="1035319"/>
        </a:xfrm>
        <a:prstGeom prst="rect">
          <a:avLst/>
        </a:prstGeom>
        <a:noFill/>
        <a:ln>
          <a:noFill/>
        </a:ln>
        <a:effectLst/>
      </dsp:spPr>
      <dsp:style>
        <a:lnRef idx="0">
          <a:scrgbClr r="0" g="0" b="0"/>
        </a:lnRef>
        <a:fillRef idx="0">
          <a:scrgbClr r="0" g="0" b="0"/>
        </a:fillRef>
        <a:effectRef idx="0">
          <a:scrgbClr r="0" g="0" b="0"/>
        </a:effectRef>
        <a:fontRef idx="minor"/>
      </dsp:style>
    </dsp:sp>
    <dsp:sp modelId="{6E3B5FD0-C8B5-4458-B898-E28EE81F8879}">
      <dsp:nvSpPr>
        <dsp:cNvPr id="0" name=""/>
        <dsp:cNvSpPr/>
      </dsp:nvSpPr>
      <dsp:spPr>
        <a:xfrm rot="5400000">
          <a:off x="1418280" y="3300592"/>
          <a:ext cx="1725532" cy="1501213"/>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ru-RU" sz="1600" kern="1200" dirty="0"/>
            <a:t>Инновационное партнерство</a:t>
          </a:r>
        </a:p>
      </dsp:txBody>
      <dsp:txXfrm rot="-5400000">
        <a:off x="1764378" y="3457328"/>
        <a:ext cx="1033335" cy="11877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8D368A-20B4-47FD-A050-1425F01656C1}">
      <dsp:nvSpPr>
        <dsp:cNvPr id="0" name=""/>
        <dsp:cNvSpPr/>
      </dsp:nvSpPr>
      <dsp:spPr>
        <a:xfrm>
          <a:off x="409" y="2481840"/>
          <a:ext cx="2580939" cy="972205"/>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20003" bIns="40005" numCol="1" spcCol="1270" anchor="ctr" anchorCtr="0">
          <a:noAutofit/>
        </a:bodyPr>
        <a:lstStyle/>
        <a:p>
          <a:pPr lvl="0" algn="ctr" defTabSz="666750">
            <a:lnSpc>
              <a:spcPct val="90000"/>
            </a:lnSpc>
            <a:spcBef>
              <a:spcPct val="0"/>
            </a:spcBef>
            <a:spcAft>
              <a:spcPct val="35000"/>
            </a:spcAft>
          </a:pPr>
          <a:r>
            <a:rPr lang="ru-RU" sz="1500" b="1" kern="1200" dirty="0">
              <a:solidFill>
                <a:schemeClr val="accent1">
                  <a:lumMod val="75000"/>
                </a:schemeClr>
              </a:solidFill>
            </a:rPr>
            <a:t>особые методы и инструменты присуждения договоров о секторальных закупках</a:t>
          </a:r>
        </a:p>
      </dsp:txBody>
      <dsp:txXfrm>
        <a:off x="409" y="2481840"/>
        <a:ext cx="2337888" cy="972205"/>
      </dsp:txXfrm>
    </dsp:sp>
    <dsp:sp modelId="{892D04BF-0E92-41F0-B42E-1B00AB9AB1FC}">
      <dsp:nvSpPr>
        <dsp:cNvPr id="0" name=""/>
        <dsp:cNvSpPr/>
      </dsp:nvSpPr>
      <dsp:spPr>
        <a:xfrm>
          <a:off x="2095245" y="2481840"/>
          <a:ext cx="2430514" cy="972205"/>
        </a:xfrm>
        <a:prstGeom prst="chevron">
          <a:avLst/>
        </a:prstGeom>
        <a:solidFill>
          <a:schemeClr val="accent4">
            <a:hueOff val="2598923"/>
            <a:satOff val="-11992"/>
            <a:lumOff val="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ctr" defTabSz="711200">
            <a:lnSpc>
              <a:spcPct val="90000"/>
            </a:lnSpc>
            <a:spcBef>
              <a:spcPct val="0"/>
            </a:spcBef>
            <a:spcAft>
              <a:spcPct val="35000"/>
            </a:spcAft>
          </a:pPr>
          <a:r>
            <a:rPr lang="ru-RU" sz="1600" kern="1200" dirty="0"/>
            <a:t>Рамочное соглашение</a:t>
          </a:r>
        </a:p>
      </dsp:txBody>
      <dsp:txXfrm>
        <a:off x="2581348" y="2481840"/>
        <a:ext cx="1458309" cy="972205"/>
      </dsp:txXfrm>
    </dsp:sp>
    <dsp:sp modelId="{B41F606C-1600-4A7F-96C4-8B48D7D96CDC}">
      <dsp:nvSpPr>
        <dsp:cNvPr id="0" name=""/>
        <dsp:cNvSpPr/>
      </dsp:nvSpPr>
      <dsp:spPr>
        <a:xfrm>
          <a:off x="4039657" y="2481840"/>
          <a:ext cx="2430514" cy="972205"/>
        </a:xfrm>
        <a:prstGeom prst="chevron">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ctr" defTabSz="711200">
            <a:lnSpc>
              <a:spcPct val="90000"/>
            </a:lnSpc>
            <a:spcBef>
              <a:spcPct val="0"/>
            </a:spcBef>
            <a:spcAft>
              <a:spcPct val="35000"/>
            </a:spcAft>
          </a:pPr>
          <a:r>
            <a:rPr lang="ru-RU" sz="1600" kern="1200" dirty="0"/>
            <a:t>Динамичная система закупок</a:t>
          </a:r>
        </a:p>
      </dsp:txBody>
      <dsp:txXfrm>
        <a:off x="4525760" y="2481840"/>
        <a:ext cx="1458309" cy="972205"/>
      </dsp:txXfrm>
    </dsp:sp>
    <dsp:sp modelId="{AB73A0D9-00F1-4465-936E-150FA1DED5E3}">
      <dsp:nvSpPr>
        <dsp:cNvPr id="0" name=""/>
        <dsp:cNvSpPr/>
      </dsp:nvSpPr>
      <dsp:spPr>
        <a:xfrm>
          <a:off x="5984069" y="2481840"/>
          <a:ext cx="2430514" cy="972205"/>
        </a:xfrm>
        <a:prstGeom prst="chevron">
          <a:avLst/>
        </a:prstGeom>
        <a:solidFill>
          <a:schemeClr val="accent4">
            <a:hueOff val="7796769"/>
            <a:satOff val="-35976"/>
            <a:lumOff val="13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ctr" defTabSz="711200">
            <a:lnSpc>
              <a:spcPct val="90000"/>
            </a:lnSpc>
            <a:spcBef>
              <a:spcPct val="0"/>
            </a:spcBef>
            <a:spcAft>
              <a:spcPct val="35000"/>
            </a:spcAft>
          </a:pPr>
          <a:r>
            <a:rPr lang="ru-RU" sz="1600" kern="1200" dirty="0"/>
            <a:t>Электронные торги</a:t>
          </a:r>
        </a:p>
      </dsp:txBody>
      <dsp:txXfrm>
        <a:off x="6470172" y="2481840"/>
        <a:ext cx="1458309" cy="972205"/>
      </dsp:txXfrm>
    </dsp:sp>
    <dsp:sp modelId="{58B64D20-CD59-44B1-B2EB-7E37E20CA578}">
      <dsp:nvSpPr>
        <dsp:cNvPr id="0" name=""/>
        <dsp:cNvSpPr/>
      </dsp:nvSpPr>
      <dsp:spPr>
        <a:xfrm>
          <a:off x="7928480" y="2481840"/>
          <a:ext cx="2430514" cy="972205"/>
        </a:xfrm>
        <a:prstGeom prst="chevron">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ctr" defTabSz="711200">
            <a:lnSpc>
              <a:spcPct val="90000"/>
            </a:lnSpc>
            <a:spcBef>
              <a:spcPct val="0"/>
            </a:spcBef>
            <a:spcAft>
              <a:spcPct val="35000"/>
            </a:spcAft>
          </a:pPr>
          <a:r>
            <a:rPr lang="ru-RU" sz="1600" kern="1200" dirty="0"/>
            <a:t>Электронные каталоги</a:t>
          </a:r>
        </a:p>
      </dsp:txBody>
      <dsp:txXfrm>
        <a:off x="8414583" y="2481840"/>
        <a:ext cx="1458309" cy="97220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D45999-E3E7-4E01-93E6-A0836FF8285C}">
      <dsp:nvSpPr>
        <dsp:cNvPr id="0" name=""/>
        <dsp:cNvSpPr/>
      </dsp:nvSpPr>
      <dsp:spPr>
        <a:xfrm>
          <a:off x="1595735" y="3624"/>
          <a:ext cx="9000528" cy="1163450"/>
        </a:xfrm>
        <a:prstGeom prst="roundRect">
          <a:avLst>
            <a:gd name="adj" fmla="val 10000"/>
          </a:avLst>
        </a:prstGeom>
        <a:gradFill rotWithShape="0">
          <a:gsLst>
            <a:gs pos="0">
              <a:schemeClr val="accent4">
                <a:alpha val="80000"/>
                <a:hueOff val="0"/>
                <a:satOff val="0"/>
                <a:lumOff val="0"/>
                <a:alphaOff val="0"/>
                <a:satMod val="103000"/>
                <a:lumMod val="102000"/>
                <a:tint val="94000"/>
              </a:schemeClr>
            </a:gs>
            <a:gs pos="50000">
              <a:schemeClr val="accent4">
                <a:alpha val="80000"/>
                <a:hueOff val="0"/>
                <a:satOff val="0"/>
                <a:lumOff val="0"/>
                <a:alphaOff val="0"/>
                <a:satMod val="110000"/>
                <a:lumMod val="100000"/>
                <a:shade val="100000"/>
              </a:schemeClr>
            </a:gs>
            <a:gs pos="100000">
              <a:schemeClr val="accent4">
                <a:alpha val="8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b="1" kern="1200" dirty="0">
              <a:solidFill>
                <a:schemeClr val="tx2">
                  <a:lumMod val="50000"/>
                </a:schemeClr>
              </a:solidFill>
            </a:rPr>
            <a:t>Изменение договора в течение срока его действия</a:t>
          </a:r>
        </a:p>
        <a:p>
          <a:pPr lvl="0" algn="ctr" defTabSz="622300">
            <a:lnSpc>
              <a:spcPct val="90000"/>
            </a:lnSpc>
            <a:spcBef>
              <a:spcPct val="0"/>
            </a:spcBef>
            <a:spcAft>
              <a:spcPct val="35000"/>
            </a:spcAft>
          </a:pPr>
          <a:r>
            <a:rPr lang="ru-RU" sz="1200" kern="1200" dirty="0">
              <a:solidFill>
                <a:schemeClr val="tx2">
                  <a:lumMod val="50000"/>
                </a:schemeClr>
              </a:solidFill>
            </a:rPr>
            <a:t>Экономический оператор обязан неукоснительно исполнять положения заключенного договора о секторальных закупках, соблюдая требования в отношении качества и установленной цены. Невыполнение или ненадлежащее выполнение договорных обязательств влечет ответственность экономического оператора в соответствии с законодательством и положениями договора о секторальных закупках. Договоры о закупках/рамочные соглашения могут быть изменены без организации новой процедуры закупки в следующих случаях:</a:t>
          </a:r>
        </a:p>
      </dsp:txBody>
      <dsp:txXfrm>
        <a:off x="1629811" y="37700"/>
        <a:ext cx="8932376" cy="1095298"/>
      </dsp:txXfrm>
    </dsp:sp>
    <dsp:sp modelId="{4690DCD5-05B0-40A1-B8CB-C5BF687CFDCA}">
      <dsp:nvSpPr>
        <dsp:cNvPr id="0" name=""/>
        <dsp:cNvSpPr/>
      </dsp:nvSpPr>
      <dsp:spPr>
        <a:xfrm>
          <a:off x="1056944" y="1328519"/>
          <a:ext cx="976967" cy="976967"/>
        </a:xfrm>
        <a:prstGeom prst="roundRect">
          <a:avLst>
            <a:gd name="adj" fmla="val 166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a:noFill/>
        </a:ln>
        <a:effectLst/>
      </dsp:spPr>
      <dsp:style>
        <a:lnRef idx="0">
          <a:scrgbClr r="0" g="0" b="0"/>
        </a:lnRef>
        <a:fillRef idx="3">
          <a:scrgbClr r="0" g="0" b="0"/>
        </a:fillRef>
        <a:effectRef idx="2">
          <a:scrgbClr r="0" g="0" b="0"/>
        </a:effectRef>
        <a:fontRef idx="minor">
          <a:schemeClr val="lt1"/>
        </a:fontRef>
      </dsp:style>
    </dsp:sp>
    <dsp:sp modelId="{03341C6F-3C1C-4A71-A783-0D6C3563A831}">
      <dsp:nvSpPr>
        <dsp:cNvPr id="0" name=""/>
        <dsp:cNvSpPr/>
      </dsp:nvSpPr>
      <dsp:spPr>
        <a:xfrm>
          <a:off x="2062875" y="1398328"/>
          <a:ext cx="8536536" cy="866169"/>
        </a:xfrm>
        <a:prstGeom prst="roundRect">
          <a:avLst>
            <a:gd name="adj" fmla="val 16670"/>
          </a:avLst>
        </a:prstGeom>
        <a:gradFill rotWithShape="0">
          <a:gsLst>
            <a:gs pos="0">
              <a:schemeClr val="accent4">
                <a:shade val="90000"/>
                <a:hueOff val="0"/>
                <a:satOff val="0"/>
                <a:lumOff val="0"/>
                <a:alphaOff val="0"/>
                <a:satMod val="103000"/>
                <a:lumMod val="102000"/>
                <a:tint val="94000"/>
              </a:schemeClr>
            </a:gs>
            <a:gs pos="50000">
              <a:schemeClr val="accent4">
                <a:shade val="90000"/>
                <a:hueOff val="0"/>
                <a:satOff val="0"/>
                <a:lumOff val="0"/>
                <a:alphaOff val="0"/>
                <a:satMod val="110000"/>
                <a:lumMod val="100000"/>
                <a:shade val="100000"/>
              </a:schemeClr>
            </a:gs>
            <a:gs pos="100000">
              <a:schemeClr val="accent4">
                <a:shade val="90000"/>
                <a:hueOff val="0"/>
                <a:satOff val="0"/>
                <a:lumOff val="0"/>
                <a:alphaOff val="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a:solidFill>
                <a:schemeClr val="tx2">
                  <a:lumMod val="50000"/>
                </a:schemeClr>
              </a:solidFill>
            </a:rPr>
            <a:t>Когда </a:t>
          </a:r>
          <a:r>
            <a:rPr lang="ru-RU" sz="1200" b="1" kern="1200" dirty="0">
              <a:solidFill>
                <a:schemeClr val="tx2">
                  <a:lumMod val="50000"/>
                </a:schemeClr>
              </a:solidFill>
            </a:rPr>
            <a:t>становится необходимым приобретение от первоначального контрагента дополнительных товаров, работ или услуг</a:t>
          </a:r>
          <a:r>
            <a:rPr lang="ru-RU" sz="1200" kern="1200" dirty="0">
              <a:solidFill>
                <a:schemeClr val="tx2">
                  <a:lumMod val="50000"/>
                </a:schemeClr>
              </a:solidFill>
            </a:rPr>
            <a:t>, которые не были включены в первоначальный договор, но в которых возникла острая необходимость</a:t>
          </a:r>
          <a:r>
            <a:rPr lang="ro-MD" sz="1200" kern="1200" dirty="0">
              <a:solidFill>
                <a:schemeClr val="tx2">
                  <a:lumMod val="50000"/>
                </a:schemeClr>
              </a:solidFill>
            </a:rPr>
            <a:t>. </a:t>
          </a:r>
          <a:r>
            <a:rPr lang="ru-RU" sz="1200" kern="1200" dirty="0">
              <a:solidFill>
                <a:schemeClr val="tx2">
                  <a:lumMod val="50000"/>
                </a:schemeClr>
              </a:solidFill>
            </a:rPr>
            <a:t>В то же время</a:t>
          </a:r>
          <a:r>
            <a:rPr lang="ro-RO" sz="1200" kern="1200" dirty="0">
              <a:solidFill>
                <a:schemeClr val="tx2">
                  <a:lumMod val="50000"/>
                </a:schemeClr>
              </a:solidFill>
            </a:rPr>
            <a:t>, </a:t>
          </a:r>
          <a:r>
            <a:rPr lang="ru-RU" sz="1200" kern="1200" dirty="0">
              <a:solidFill>
                <a:schemeClr val="tx2">
                  <a:lumMod val="50000"/>
                </a:schemeClr>
              </a:solidFill>
            </a:rPr>
            <a:t>эта ситуация должна в совокупности соответствовать следующим условиям:</a:t>
          </a:r>
          <a:r>
            <a:rPr lang="ro-RO" sz="1200" kern="1200" dirty="0">
              <a:solidFill>
                <a:schemeClr val="tx2">
                  <a:lumMod val="50000"/>
                </a:schemeClr>
              </a:solidFill>
            </a:rPr>
            <a:t> </a:t>
          </a:r>
          <a:r>
            <a:rPr lang="ro-RO" sz="1200" b="1" kern="1200" dirty="0">
              <a:solidFill>
                <a:schemeClr val="tx2">
                  <a:lumMod val="50000"/>
                </a:schemeClr>
              </a:solidFill>
            </a:rPr>
            <a:t>a) </a:t>
          </a:r>
          <a:r>
            <a:rPr lang="ru-RU" sz="1200" b="1" kern="1200" dirty="0">
              <a:solidFill>
                <a:schemeClr val="tx2">
                  <a:lumMod val="50000"/>
                </a:schemeClr>
              </a:solidFill>
            </a:rPr>
            <a:t>смена контрагента невозможна</a:t>
          </a:r>
          <a:r>
            <a:rPr lang="ro-MD" sz="1200" b="1" kern="1200" dirty="0">
              <a:solidFill>
                <a:schemeClr val="tx2">
                  <a:lumMod val="50000"/>
                </a:schemeClr>
              </a:solidFill>
            </a:rPr>
            <a:t>;</a:t>
          </a:r>
          <a:r>
            <a:rPr lang="ro-RO" sz="1200" b="1" kern="1200" dirty="0">
              <a:solidFill>
                <a:schemeClr val="tx2">
                  <a:lumMod val="50000"/>
                </a:schemeClr>
              </a:solidFill>
            </a:rPr>
            <a:t> b) </a:t>
          </a:r>
          <a:r>
            <a:rPr lang="ru-RU" sz="1200" b="1" kern="1200" dirty="0">
              <a:solidFill>
                <a:schemeClr val="tx2">
                  <a:lumMod val="50000"/>
                </a:schemeClr>
              </a:solidFill>
            </a:rPr>
            <a:t>любое увеличение цены договора, представляющее собой стоимость дополнительных Т/Р/У не превышает 15% стоимости первоначального договора</a:t>
          </a:r>
          <a:r>
            <a:rPr lang="ro-RO" sz="1200" b="1" kern="1200" dirty="0">
              <a:solidFill>
                <a:schemeClr val="tx2">
                  <a:lumMod val="50000"/>
                </a:schemeClr>
              </a:solidFill>
            </a:rPr>
            <a:t>;</a:t>
          </a:r>
          <a:endParaRPr lang="ru-RU" sz="1200" kern="1200" dirty="0">
            <a:solidFill>
              <a:schemeClr val="tx2">
                <a:lumMod val="50000"/>
              </a:schemeClr>
            </a:solidFill>
          </a:endParaRPr>
        </a:p>
      </dsp:txBody>
      <dsp:txXfrm>
        <a:off x="2105165" y="1440618"/>
        <a:ext cx="8451956" cy="781589"/>
      </dsp:txXfrm>
    </dsp:sp>
    <dsp:sp modelId="{4835284E-571F-43B9-A2A9-07553F92BF0C}">
      <dsp:nvSpPr>
        <dsp:cNvPr id="0" name=""/>
        <dsp:cNvSpPr/>
      </dsp:nvSpPr>
      <dsp:spPr>
        <a:xfrm>
          <a:off x="1084170" y="2397810"/>
          <a:ext cx="976967" cy="976967"/>
        </a:xfrm>
        <a:prstGeom prst="roundRect">
          <a:avLst>
            <a:gd name="adj" fmla="val 166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78D08698-D511-4C04-806B-A6BCA9BAE3E6}">
      <dsp:nvSpPr>
        <dsp:cNvPr id="0" name=""/>
        <dsp:cNvSpPr/>
      </dsp:nvSpPr>
      <dsp:spPr>
        <a:xfrm>
          <a:off x="2611360" y="2498701"/>
          <a:ext cx="7988052" cy="853830"/>
        </a:xfrm>
        <a:prstGeom prst="roundRect">
          <a:avLst>
            <a:gd name="adj" fmla="val 16670"/>
          </a:avLst>
        </a:prstGeom>
        <a:gradFill rotWithShape="0">
          <a:gsLst>
            <a:gs pos="0">
              <a:schemeClr val="accent4">
                <a:shade val="90000"/>
                <a:hueOff val="-211389"/>
                <a:satOff val="0"/>
                <a:lumOff val="13011"/>
                <a:alphaOff val="-16667"/>
                <a:satMod val="103000"/>
                <a:lumMod val="102000"/>
                <a:tint val="94000"/>
              </a:schemeClr>
            </a:gs>
            <a:gs pos="50000">
              <a:schemeClr val="accent4">
                <a:shade val="90000"/>
                <a:hueOff val="-211389"/>
                <a:satOff val="0"/>
                <a:lumOff val="13011"/>
                <a:alphaOff val="-16667"/>
                <a:satMod val="110000"/>
                <a:lumMod val="100000"/>
                <a:shade val="100000"/>
              </a:schemeClr>
            </a:gs>
            <a:gs pos="100000">
              <a:schemeClr val="accent4">
                <a:shade val="90000"/>
                <a:hueOff val="-211389"/>
                <a:satOff val="0"/>
                <a:lumOff val="13011"/>
                <a:alphaOff val="-16667"/>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a:solidFill>
                <a:schemeClr val="tx2">
                  <a:lumMod val="50000"/>
                </a:schemeClr>
              </a:solidFill>
            </a:rPr>
            <a:t>Когда изменение стало необходимым из-за непредвиденных обстоятельств и соблюдены другие условия </a:t>
          </a:r>
          <a:r>
            <a:rPr lang="ro-RO" sz="1200" kern="1200" dirty="0">
              <a:solidFill>
                <a:schemeClr val="tx2">
                  <a:lumMod val="50000"/>
                </a:schemeClr>
              </a:solidFill>
            </a:rPr>
            <a:t>: </a:t>
          </a:r>
          <a:r>
            <a:rPr lang="ro-RO" sz="1200" b="1" kern="1200" dirty="0">
              <a:solidFill>
                <a:schemeClr val="tx2">
                  <a:lumMod val="50000"/>
                </a:schemeClr>
              </a:solidFill>
            </a:rPr>
            <a:t>a) </a:t>
          </a:r>
          <a:r>
            <a:rPr lang="ru-RU" sz="1200" b="1" kern="1200" dirty="0">
              <a:solidFill>
                <a:schemeClr val="tx2">
                  <a:lumMod val="50000"/>
                </a:schemeClr>
              </a:solidFill>
            </a:rPr>
            <a:t>изменение не влияет на общий характер договора</a:t>
          </a:r>
          <a:r>
            <a:rPr lang="ro-RO" sz="1200" b="1" kern="1200" dirty="0">
              <a:solidFill>
                <a:schemeClr val="tx2">
                  <a:lumMod val="50000"/>
                </a:schemeClr>
              </a:solidFill>
            </a:rPr>
            <a:t>; b) </a:t>
          </a:r>
          <a:r>
            <a:rPr lang="ru-RU" sz="1200" b="1" kern="1200" dirty="0">
              <a:solidFill>
                <a:schemeClr val="tx2">
                  <a:lumMod val="50000"/>
                </a:schemeClr>
              </a:solidFill>
            </a:rPr>
            <a:t>рост цены не превышает 15 процентов стоимости первоначального договора о закупках/рамочного соглашения</a:t>
          </a:r>
          <a:r>
            <a:rPr lang="ro-RO" sz="1200" b="1" kern="1200" dirty="0">
              <a:solidFill>
                <a:schemeClr val="tx2">
                  <a:lumMod val="50000"/>
                </a:schemeClr>
              </a:solidFill>
            </a:rPr>
            <a:t>;</a:t>
          </a:r>
          <a:endParaRPr lang="ru-RU" sz="1200" kern="1200" dirty="0">
            <a:solidFill>
              <a:schemeClr val="tx2">
                <a:lumMod val="50000"/>
              </a:schemeClr>
            </a:solidFill>
          </a:endParaRPr>
        </a:p>
      </dsp:txBody>
      <dsp:txXfrm>
        <a:off x="2653048" y="2540389"/>
        <a:ext cx="7904676" cy="770454"/>
      </dsp:txXfrm>
    </dsp:sp>
    <dsp:sp modelId="{EB685301-64D3-42C0-8004-7E4B09036FA3}">
      <dsp:nvSpPr>
        <dsp:cNvPr id="0" name=""/>
        <dsp:cNvSpPr/>
      </dsp:nvSpPr>
      <dsp:spPr>
        <a:xfrm>
          <a:off x="1184993" y="3564724"/>
          <a:ext cx="976967" cy="976967"/>
        </a:xfrm>
        <a:prstGeom prst="roundRect">
          <a:avLst>
            <a:gd name="adj" fmla="val 166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0000" r="-20000"/>
          </a:stretch>
        </a:blipFill>
        <a:ln>
          <a:solidFill>
            <a:schemeClr val="bg1">
              <a:lumMod val="95000"/>
            </a:schemeClr>
          </a:solidFill>
        </a:ln>
        <a:effectLst/>
      </dsp:spPr>
      <dsp:style>
        <a:lnRef idx="0">
          <a:scrgbClr r="0" g="0" b="0"/>
        </a:lnRef>
        <a:fillRef idx="3">
          <a:scrgbClr r="0" g="0" b="0"/>
        </a:fillRef>
        <a:effectRef idx="2">
          <a:scrgbClr r="0" g="0" b="0"/>
        </a:effectRef>
        <a:fontRef idx="minor">
          <a:schemeClr val="lt1"/>
        </a:fontRef>
      </dsp:style>
    </dsp:sp>
    <dsp:sp modelId="{D265CD2B-BBAB-40CA-9DA7-0355D3A7CD4B}">
      <dsp:nvSpPr>
        <dsp:cNvPr id="0" name=""/>
        <dsp:cNvSpPr/>
      </dsp:nvSpPr>
      <dsp:spPr>
        <a:xfrm>
          <a:off x="2611360" y="3531336"/>
          <a:ext cx="7988052" cy="1014922"/>
        </a:xfrm>
        <a:prstGeom prst="roundRect">
          <a:avLst>
            <a:gd name="adj" fmla="val 16670"/>
          </a:avLst>
        </a:prstGeom>
        <a:gradFill rotWithShape="0">
          <a:gsLst>
            <a:gs pos="0">
              <a:schemeClr val="accent4">
                <a:shade val="90000"/>
                <a:hueOff val="-422779"/>
                <a:satOff val="0"/>
                <a:lumOff val="26023"/>
                <a:alphaOff val="-33333"/>
                <a:satMod val="103000"/>
                <a:lumMod val="102000"/>
                <a:tint val="94000"/>
              </a:schemeClr>
            </a:gs>
            <a:gs pos="50000">
              <a:schemeClr val="accent4">
                <a:shade val="90000"/>
                <a:hueOff val="-422779"/>
                <a:satOff val="0"/>
                <a:lumOff val="26023"/>
                <a:alphaOff val="-33333"/>
                <a:satMod val="110000"/>
                <a:lumMod val="100000"/>
                <a:shade val="100000"/>
              </a:schemeClr>
            </a:gs>
            <a:gs pos="100000">
              <a:schemeClr val="accent4">
                <a:shade val="90000"/>
                <a:hueOff val="-422779"/>
                <a:satOff val="0"/>
                <a:lumOff val="26023"/>
                <a:alphaOff val="-33333"/>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a:solidFill>
                <a:schemeClr val="tx2">
                  <a:lumMod val="50000"/>
                </a:schemeClr>
              </a:solidFill>
            </a:rPr>
            <a:t>Когда </a:t>
          </a:r>
          <a:r>
            <a:rPr lang="ru-RU" sz="1200" b="1" kern="1200" dirty="0">
              <a:solidFill>
                <a:schemeClr val="tx2">
                  <a:lumMod val="50000"/>
                </a:schemeClr>
              </a:solidFill>
            </a:rPr>
            <a:t>контрагент, заменяется новым контрагентом </a:t>
          </a:r>
          <a:r>
            <a:rPr lang="ru-RU" sz="1200" kern="1200" dirty="0">
              <a:solidFill>
                <a:schemeClr val="tx2">
                  <a:lumMod val="50000"/>
                </a:schemeClr>
              </a:solidFill>
            </a:rPr>
            <a:t>в одной из следующих ситуаций:</a:t>
          </a:r>
          <a:r>
            <a:rPr lang="ro-RO" sz="1200" b="1" kern="1200" dirty="0">
              <a:solidFill>
                <a:schemeClr val="tx2">
                  <a:lumMod val="50000"/>
                </a:schemeClr>
              </a:solidFill>
            </a:rPr>
            <a:t>: </a:t>
          </a:r>
          <a:r>
            <a:rPr lang="ro-RO" sz="1200" b="1" i="1" kern="1200" dirty="0">
              <a:solidFill>
                <a:schemeClr val="tx2">
                  <a:lumMod val="50000"/>
                </a:schemeClr>
              </a:solidFill>
            </a:rPr>
            <a:t>a) </a:t>
          </a:r>
          <a:r>
            <a:rPr lang="ru-RU" sz="1200" b="1" i="1" kern="1200" dirty="0">
              <a:solidFill>
                <a:schemeClr val="tx2">
                  <a:lumMod val="50000"/>
                </a:schemeClr>
              </a:solidFill>
            </a:rPr>
            <a:t>права и обязанности первоначального контрагента передаются </a:t>
          </a:r>
          <a:r>
            <a:rPr lang="ru-RU" sz="1200" b="0" i="1" kern="1200" dirty="0">
              <a:solidFill>
                <a:schemeClr val="tx2">
                  <a:lumMod val="50000"/>
                </a:schemeClr>
              </a:solidFill>
            </a:rPr>
            <a:t>в порядке универсального правопреемства или в рамках правопреемства в процессе реорганизации, включая слияние или разделение</a:t>
          </a:r>
          <a:r>
            <a:rPr lang="ro-RO" sz="1200" i="1" kern="1200" dirty="0">
              <a:solidFill>
                <a:schemeClr val="tx2">
                  <a:lumMod val="50000"/>
                </a:schemeClr>
              </a:solidFill>
            </a:rPr>
            <a:t>; b</a:t>
          </a:r>
          <a:r>
            <a:rPr lang="ro-RO" sz="1200" b="1" i="1" kern="1200" dirty="0">
              <a:solidFill>
                <a:schemeClr val="tx2">
                  <a:lumMod val="50000"/>
                </a:schemeClr>
              </a:solidFill>
            </a:rPr>
            <a:t>) </a:t>
          </a:r>
          <a:r>
            <a:rPr lang="ru-RU" sz="1200" b="1" i="1" kern="1200" dirty="0">
              <a:solidFill>
                <a:schemeClr val="tx2">
                  <a:lumMod val="50000"/>
                </a:schemeClr>
              </a:solidFill>
            </a:rPr>
            <a:t>при досрочном прекращении договора о закупках/рамочного </a:t>
          </a:r>
          <a:r>
            <a:rPr lang="ru-RU" sz="1200" b="0" i="1" kern="1200" dirty="0">
              <a:solidFill>
                <a:schemeClr val="tx2">
                  <a:lumMod val="50000"/>
                </a:schemeClr>
              </a:solidFill>
            </a:rPr>
            <a:t>соглашения основной контрагент уступает закупающему субъекту договоры, заключенные им с субподрядчиками, на основе ясного, четкого и недвусмысленного положения о пересмотре или опционной оговорки, сделанной закупающим субъектом в документации по присуждению</a:t>
          </a:r>
          <a:r>
            <a:rPr lang="ro-RO" sz="1200" i="1" kern="1200" dirty="0">
              <a:solidFill>
                <a:schemeClr val="tx2">
                  <a:lumMod val="50000"/>
                </a:schemeClr>
              </a:solidFill>
            </a:rPr>
            <a:t>;</a:t>
          </a:r>
          <a:endParaRPr lang="ru-RU" sz="1200" kern="1200" dirty="0">
            <a:solidFill>
              <a:schemeClr val="tx2">
                <a:lumMod val="50000"/>
              </a:schemeClr>
            </a:solidFill>
          </a:endParaRPr>
        </a:p>
      </dsp:txBody>
      <dsp:txXfrm>
        <a:off x="2660913" y="3580889"/>
        <a:ext cx="7888946" cy="915816"/>
      </dsp:txXfrm>
    </dsp:sp>
    <dsp:sp modelId="{9C71C240-DB53-4A18-A30A-AE583353990E}">
      <dsp:nvSpPr>
        <dsp:cNvPr id="0" name=""/>
        <dsp:cNvSpPr/>
      </dsp:nvSpPr>
      <dsp:spPr>
        <a:xfrm>
          <a:off x="1084165" y="4600911"/>
          <a:ext cx="976967" cy="976967"/>
        </a:xfrm>
        <a:prstGeom prst="roundRect">
          <a:avLst>
            <a:gd name="adj" fmla="val 1667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58000" r="-58000"/>
          </a:stretch>
        </a:blipFill>
        <a:ln>
          <a:noFill/>
        </a:ln>
        <a:effectLst/>
      </dsp:spPr>
      <dsp:style>
        <a:lnRef idx="0">
          <a:scrgbClr r="0" g="0" b="0"/>
        </a:lnRef>
        <a:fillRef idx="3">
          <a:scrgbClr r="0" g="0" b="0"/>
        </a:fillRef>
        <a:effectRef idx="2">
          <a:scrgbClr r="0" g="0" b="0"/>
        </a:effectRef>
        <a:fontRef idx="minor">
          <a:schemeClr val="lt1"/>
        </a:fontRef>
      </dsp:style>
    </dsp:sp>
    <dsp:sp modelId="{14285D9B-0BBE-420B-9A9D-B2F718ADAA21}">
      <dsp:nvSpPr>
        <dsp:cNvPr id="0" name=""/>
        <dsp:cNvSpPr/>
      </dsp:nvSpPr>
      <dsp:spPr>
        <a:xfrm>
          <a:off x="3193467" y="4663495"/>
          <a:ext cx="7405945" cy="976967"/>
        </a:xfrm>
        <a:prstGeom prst="roundRect">
          <a:avLst>
            <a:gd name="adj" fmla="val 16670"/>
          </a:avLst>
        </a:prstGeom>
        <a:gradFill rotWithShape="0">
          <a:gsLst>
            <a:gs pos="0">
              <a:schemeClr val="accent4">
                <a:shade val="90000"/>
                <a:hueOff val="-634168"/>
                <a:satOff val="0"/>
                <a:lumOff val="39034"/>
                <a:alphaOff val="-50000"/>
                <a:satMod val="103000"/>
                <a:lumMod val="102000"/>
                <a:tint val="94000"/>
              </a:schemeClr>
            </a:gs>
            <a:gs pos="50000">
              <a:schemeClr val="accent4">
                <a:shade val="90000"/>
                <a:hueOff val="-634168"/>
                <a:satOff val="0"/>
                <a:lumOff val="39034"/>
                <a:alphaOff val="-50000"/>
                <a:satMod val="110000"/>
                <a:lumMod val="100000"/>
                <a:shade val="100000"/>
              </a:schemeClr>
            </a:gs>
            <a:gs pos="100000">
              <a:schemeClr val="accent4">
                <a:shade val="90000"/>
                <a:hueOff val="-634168"/>
                <a:satOff val="0"/>
                <a:lumOff val="39034"/>
                <a:alphaOff val="-5000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ru-RU" sz="1200" kern="1200" dirty="0">
              <a:solidFill>
                <a:schemeClr val="tx2">
                  <a:lumMod val="50000"/>
                </a:schemeClr>
              </a:solidFill>
            </a:rPr>
            <a:t>Когда </a:t>
          </a:r>
          <a:r>
            <a:rPr lang="ru-RU" sz="1200" b="1" kern="1200" dirty="0">
              <a:solidFill>
                <a:schemeClr val="tx2">
                  <a:lumMod val="50000"/>
                </a:schemeClr>
              </a:solidFill>
            </a:rPr>
            <a:t>изменения, независимо от их стоимости, не являются существенными</a:t>
          </a:r>
          <a:r>
            <a:rPr lang="ro-MD" sz="1200" b="1" kern="1200" dirty="0">
              <a:solidFill>
                <a:schemeClr val="tx2">
                  <a:lumMod val="50000"/>
                </a:schemeClr>
              </a:solidFill>
            </a:rPr>
            <a:t>.</a:t>
          </a:r>
          <a:endParaRPr lang="ru-RU" sz="1200" b="1" kern="1200" dirty="0">
            <a:solidFill>
              <a:schemeClr val="tx2">
                <a:lumMod val="50000"/>
              </a:schemeClr>
            </a:solidFill>
          </a:endParaRPr>
        </a:p>
      </dsp:txBody>
      <dsp:txXfrm>
        <a:off x="3241167" y="4711195"/>
        <a:ext cx="7310545" cy="88156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76F0D6-996F-4040-8F61-6E719B504D13}" type="datetimeFigureOut">
              <a:rPr lang="ru-RU" smtClean="0"/>
              <a:t>27.06.2021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C402FF-6282-48B7-A863-C1354F76D593}" type="slidenum">
              <a:rPr lang="ru-RU" smtClean="0"/>
              <a:t>‹#›</a:t>
            </a:fld>
            <a:endParaRPr lang="ru-RU"/>
          </a:p>
        </p:txBody>
      </p:sp>
    </p:spTree>
    <p:extLst>
      <p:ext uri="{BB962C8B-B14F-4D97-AF65-F5344CB8AC3E}">
        <p14:creationId xmlns:p14="http://schemas.microsoft.com/office/powerpoint/2010/main" val="743462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386118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562457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211055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239245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653876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5705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4261067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058082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135370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091204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989931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19339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541109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2218703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4036330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344583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3559896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647114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258330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96396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54795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1636878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268401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4073940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o-RO" dirty="0"/>
          </a:p>
        </p:txBody>
      </p:sp>
      <p:sp>
        <p:nvSpPr>
          <p:cNvPr id="4" name="Верхний колонтитул 3"/>
          <p:cNvSpPr>
            <a:spLocks noGrp="1"/>
          </p:cNvSpPr>
          <p:nvPr>
            <p:ph type="hdr" sz="quarter" idx="10"/>
          </p:nvPr>
        </p:nvSpPr>
        <p:spPr/>
        <p:txBody>
          <a:bodyPr/>
          <a:lstStyle/>
          <a:p>
            <a:r>
              <a:rPr lang="en-US"/>
              <a:t>m</a:t>
            </a:r>
          </a:p>
        </p:txBody>
      </p:sp>
    </p:spTree>
    <p:extLst>
      <p:ext uri="{BB962C8B-B14F-4D97-AF65-F5344CB8AC3E}">
        <p14:creationId xmlns:p14="http://schemas.microsoft.com/office/powerpoint/2010/main" val="2964865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80C55CAF-3B9B-41B3-9E45-32289AD2AC34}" type="datetimeFigureOut">
              <a:rPr lang="ru-RU" smtClean="0"/>
              <a:t>27.06.2021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2774430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0C55CAF-3B9B-41B3-9E45-32289AD2AC34}" type="datetimeFigureOut">
              <a:rPr lang="ru-RU" smtClean="0"/>
              <a:t>27.06.2021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4250146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0C55CAF-3B9B-41B3-9E45-32289AD2AC34}" type="datetimeFigureOut">
              <a:rPr lang="ru-RU" smtClean="0"/>
              <a:t>27.06.2021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3411394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0" y="0"/>
            <a:ext cx="12192000" cy="1179288"/>
          </a:xfrm>
          <a:prstGeom prst="rect">
            <a:avLst/>
          </a:prstGeom>
        </p:spPr>
        <p:txBody>
          <a:bodyPr anchor="ctr"/>
          <a:lstStyle>
            <a:lvl1pPr algn="ctr">
              <a:defRPr>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Tree>
    <p:extLst>
      <p:ext uri="{BB962C8B-B14F-4D97-AF65-F5344CB8AC3E}">
        <p14:creationId xmlns:p14="http://schemas.microsoft.com/office/powerpoint/2010/main" val="33015989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563" y="0"/>
            <a:ext cx="10032437" cy="1179288"/>
          </a:xfrm>
          <a:prstGeom prst="rect">
            <a:avLst/>
          </a:prstGeom>
        </p:spPr>
        <p:txBody>
          <a:bodyPr anchor="ctr"/>
          <a:lstStyle>
            <a:lvl1pPr algn="l">
              <a:defRPr>
                <a:solidFill>
                  <a:schemeClr val="tx1">
                    <a:lumMod val="75000"/>
                    <a:lumOff val="25000"/>
                  </a:schemeClr>
                </a:solidFill>
                <a:latin typeface="+mj-lt"/>
                <a:cs typeface="Arial" pitchFamily="34" charset="0"/>
              </a:defRPr>
            </a:lvl1pPr>
          </a:lstStyle>
          <a:p>
            <a:r>
              <a:rPr lang="en-US" altLang="ko-KR" dirty="0"/>
              <a:t>Free PPT _ Click to add title</a:t>
            </a:r>
            <a:endParaRPr lang="ko-KR" altLang="en-US" dirty="0"/>
          </a:p>
        </p:txBody>
      </p:sp>
    </p:spTree>
    <p:extLst>
      <p:ext uri="{BB962C8B-B14F-4D97-AF65-F5344CB8AC3E}">
        <p14:creationId xmlns:p14="http://schemas.microsoft.com/office/powerpoint/2010/main" val="39866382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9_Images &amp; Contents Layout">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E6163A38-FF1F-4D4D-BD61-25510A4F4A10}"/>
              </a:ext>
            </a:extLst>
          </p:cNvPr>
          <p:cNvSpPr/>
          <p:nvPr userDrawn="1"/>
        </p:nvSpPr>
        <p:spPr>
          <a:xfrm>
            <a:off x="152400" y="-1"/>
            <a:ext cx="6562726" cy="6858001"/>
          </a:xfrm>
          <a:custGeom>
            <a:avLst/>
            <a:gdLst>
              <a:gd name="connsiteX0" fmla="*/ 0 w 6543676"/>
              <a:gd name="connsiteY0" fmla="*/ 0 h 6858001"/>
              <a:gd name="connsiteX1" fmla="*/ 4981576 w 6543676"/>
              <a:gd name="connsiteY1" fmla="*/ 0 h 6858001"/>
              <a:gd name="connsiteX2" fmla="*/ 6543676 w 6543676"/>
              <a:gd name="connsiteY2" fmla="*/ 1638300 h 6858001"/>
              <a:gd name="connsiteX3" fmla="*/ 5140390 w 6543676"/>
              <a:gd name="connsiteY3" fmla="*/ 6545233 h 6858001"/>
              <a:gd name="connsiteX4" fmla="*/ 5134165 w 6543676"/>
              <a:gd name="connsiteY4" fmla="*/ 6858001 h 6858001"/>
              <a:gd name="connsiteX5" fmla="*/ 552 w 6543676"/>
              <a:gd name="connsiteY5" fmla="*/ 6858001 h 6858001"/>
              <a:gd name="connsiteX6" fmla="*/ 0 w 6543676"/>
              <a:gd name="connsiteY6" fmla="*/ 6858000 h 6858001"/>
              <a:gd name="connsiteX0" fmla="*/ 0 w 6562726"/>
              <a:gd name="connsiteY0" fmla="*/ 0 h 6858001"/>
              <a:gd name="connsiteX1" fmla="*/ 4981576 w 6562726"/>
              <a:gd name="connsiteY1" fmla="*/ 0 h 6858001"/>
              <a:gd name="connsiteX2" fmla="*/ 6562726 w 6562726"/>
              <a:gd name="connsiteY2" fmla="*/ 1638300 h 6858001"/>
              <a:gd name="connsiteX3" fmla="*/ 5140390 w 6562726"/>
              <a:gd name="connsiteY3" fmla="*/ 6545233 h 6858001"/>
              <a:gd name="connsiteX4" fmla="*/ 5134165 w 6562726"/>
              <a:gd name="connsiteY4" fmla="*/ 6858001 h 6858001"/>
              <a:gd name="connsiteX5" fmla="*/ 552 w 6562726"/>
              <a:gd name="connsiteY5" fmla="*/ 6858001 h 6858001"/>
              <a:gd name="connsiteX6" fmla="*/ 0 w 6562726"/>
              <a:gd name="connsiteY6" fmla="*/ 6858000 h 6858001"/>
              <a:gd name="connsiteX7" fmla="*/ 0 w 6562726"/>
              <a:gd name="connsiteY7" fmla="*/ 0 h 6858001"/>
              <a:gd name="connsiteX0" fmla="*/ 0 w 6562726"/>
              <a:gd name="connsiteY0" fmla="*/ 0 h 6858001"/>
              <a:gd name="connsiteX1" fmla="*/ 4981576 w 6562726"/>
              <a:gd name="connsiteY1" fmla="*/ 0 h 6858001"/>
              <a:gd name="connsiteX2" fmla="*/ 6562726 w 6562726"/>
              <a:gd name="connsiteY2" fmla="*/ 1638300 h 6858001"/>
              <a:gd name="connsiteX3" fmla="*/ 5140390 w 6562726"/>
              <a:gd name="connsiteY3" fmla="*/ 6545233 h 6858001"/>
              <a:gd name="connsiteX4" fmla="*/ 5134165 w 6562726"/>
              <a:gd name="connsiteY4" fmla="*/ 6858001 h 6858001"/>
              <a:gd name="connsiteX5" fmla="*/ 552 w 6562726"/>
              <a:gd name="connsiteY5" fmla="*/ 6858001 h 6858001"/>
              <a:gd name="connsiteX6" fmla="*/ 0 w 6562726"/>
              <a:gd name="connsiteY6" fmla="*/ 6858000 h 6858001"/>
              <a:gd name="connsiteX7" fmla="*/ 0 w 6562726"/>
              <a:gd name="connsiteY7"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62726" h="6858001">
                <a:moveTo>
                  <a:pt x="0" y="0"/>
                </a:moveTo>
                <a:lnTo>
                  <a:pt x="4981576" y="0"/>
                </a:lnTo>
                <a:cubicBezTo>
                  <a:pt x="5006977" y="371475"/>
                  <a:pt x="5765801" y="1114425"/>
                  <a:pt x="6562726" y="1638300"/>
                </a:cubicBezTo>
                <a:cubicBezTo>
                  <a:pt x="5759055" y="2900363"/>
                  <a:pt x="5204223" y="4907496"/>
                  <a:pt x="5140390" y="6545233"/>
                </a:cubicBezTo>
                <a:lnTo>
                  <a:pt x="5134165" y="6858001"/>
                </a:lnTo>
                <a:lnTo>
                  <a:pt x="552" y="6858001"/>
                </a:lnTo>
                <a:lnTo>
                  <a:pt x="0" y="685800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자유형: 도형 4">
            <a:extLst>
              <a:ext uri="{FF2B5EF4-FFF2-40B4-BE49-F238E27FC236}">
                <a16:creationId xmlns:a16="http://schemas.microsoft.com/office/drawing/2014/main" id="{35A586F4-88B7-45EE-9708-47716F743070}"/>
              </a:ext>
            </a:extLst>
          </p:cNvPr>
          <p:cNvSpPr/>
          <p:nvPr userDrawn="1"/>
        </p:nvSpPr>
        <p:spPr>
          <a:xfrm flipV="1">
            <a:off x="152400" y="-1"/>
            <a:ext cx="6238876" cy="6848475"/>
          </a:xfrm>
          <a:custGeom>
            <a:avLst/>
            <a:gdLst>
              <a:gd name="connsiteX0" fmla="*/ 0 w 6238876"/>
              <a:gd name="connsiteY0" fmla="*/ 0 h 6858000"/>
              <a:gd name="connsiteX1" fmla="*/ 4819651 w 6238876"/>
              <a:gd name="connsiteY1" fmla="*/ 0 h 6858000"/>
              <a:gd name="connsiteX2" fmla="*/ 6238876 w 6238876"/>
              <a:gd name="connsiteY2" fmla="*/ 5229225 h 6858000"/>
              <a:gd name="connsiteX3" fmla="*/ 4819651 w 6238876"/>
              <a:gd name="connsiteY3" fmla="*/ 6858000 h 6858000"/>
              <a:gd name="connsiteX4" fmla="*/ 0 w 6238876"/>
              <a:gd name="connsiteY4" fmla="*/ 6858000 h 6858000"/>
              <a:gd name="connsiteX0" fmla="*/ 0 w 6238876"/>
              <a:gd name="connsiteY0" fmla="*/ 0 h 6858000"/>
              <a:gd name="connsiteX1" fmla="*/ 4819651 w 6238876"/>
              <a:gd name="connsiteY1" fmla="*/ 0 h 6858000"/>
              <a:gd name="connsiteX2" fmla="*/ 6238876 w 6238876"/>
              <a:gd name="connsiteY2" fmla="*/ 5229225 h 6858000"/>
              <a:gd name="connsiteX3" fmla="*/ 4819651 w 6238876"/>
              <a:gd name="connsiteY3" fmla="*/ 6858000 h 6858000"/>
              <a:gd name="connsiteX4" fmla="*/ 0 w 6238876"/>
              <a:gd name="connsiteY4" fmla="*/ 6858000 h 6858000"/>
              <a:gd name="connsiteX5" fmla="*/ 0 w 6238876"/>
              <a:gd name="connsiteY5" fmla="*/ 0 h 6858000"/>
              <a:gd name="connsiteX0" fmla="*/ 0 w 6238876"/>
              <a:gd name="connsiteY0" fmla="*/ 0 h 6858000"/>
              <a:gd name="connsiteX1" fmla="*/ 4819651 w 6238876"/>
              <a:gd name="connsiteY1" fmla="*/ 0 h 6858000"/>
              <a:gd name="connsiteX2" fmla="*/ 6238876 w 6238876"/>
              <a:gd name="connsiteY2" fmla="*/ 5229225 h 6858000"/>
              <a:gd name="connsiteX3" fmla="*/ 4819651 w 6238876"/>
              <a:gd name="connsiteY3" fmla="*/ 6858000 h 6858000"/>
              <a:gd name="connsiteX4" fmla="*/ 0 w 6238876"/>
              <a:gd name="connsiteY4" fmla="*/ 6858000 h 6858000"/>
              <a:gd name="connsiteX5" fmla="*/ 0 w 6238876"/>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38876" h="6858000">
                <a:moveTo>
                  <a:pt x="0" y="0"/>
                </a:moveTo>
                <a:lnTo>
                  <a:pt x="4819651" y="0"/>
                </a:lnTo>
                <a:cubicBezTo>
                  <a:pt x="4819651" y="1689100"/>
                  <a:pt x="5153027" y="4273550"/>
                  <a:pt x="6238876" y="5229225"/>
                </a:cubicBezTo>
                <a:cubicBezTo>
                  <a:pt x="5286376" y="5778500"/>
                  <a:pt x="4883152" y="6283325"/>
                  <a:pt x="4819651" y="6858000"/>
                </a:cubicBezTo>
                <a:lnTo>
                  <a:pt x="0" y="685800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7" name="직선 연결선 6">
            <a:extLst>
              <a:ext uri="{FF2B5EF4-FFF2-40B4-BE49-F238E27FC236}">
                <a16:creationId xmlns:a16="http://schemas.microsoft.com/office/drawing/2014/main" id="{E34B3B3A-542A-46E1-A720-8928C9B91FC2}"/>
              </a:ext>
            </a:extLst>
          </p:cNvPr>
          <p:cNvCxnSpPr>
            <a:cxnSpLocks/>
          </p:cNvCxnSpPr>
          <p:nvPr userDrawn="1"/>
        </p:nvCxnSpPr>
        <p:spPr>
          <a:xfrm>
            <a:off x="6238876" y="1638302"/>
            <a:ext cx="5953124"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6" name="그림 개체 틀 15">
            <a:extLst>
              <a:ext uri="{FF2B5EF4-FFF2-40B4-BE49-F238E27FC236}">
                <a16:creationId xmlns:a16="http://schemas.microsoft.com/office/drawing/2014/main" id="{F31766EE-B13B-4F0C-AAE1-FB140846B864}"/>
              </a:ext>
            </a:extLst>
          </p:cNvPr>
          <p:cNvSpPr>
            <a:spLocks noGrp="1"/>
          </p:cNvSpPr>
          <p:nvPr>
            <p:ph type="pic" sz="quarter" idx="10" hasCustomPrompt="1"/>
          </p:nvPr>
        </p:nvSpPr>
        <p:spPr>
          <a:xfrm>
            <a:off x="0" y="0"/>
            <a:ext cx="6543676" cy="6867525"/>
          </a:xfrm>
          <a:custGeom>
            <a:avLst/>
            <a:gdLst>
              <a:gd name="connsiteX0" fmla="*/ 0 w 6238876"/>
              <a:gd name="connsiteY0" fmla="*/ 0 h 6858000"/>
              <a:gd name="connsiteX1" fmla="*/ 4819651 w 6238876"/>
              <a:gd name="connsiteY1" fmla="*/ 0 h 6858000"/>
              <a:gd name="connsiteX2" fmla="*/ 6238876 w 6238876"/>
              <a:gd name="connsiteY2" fmla="*/ 1628775 h 6858000"/>
              <a:gd name="connsiteX3" fmla="*/ 4819651 w 6238876"/>
              <a:gd name="connsiteY3" fmla="*/ 6858000 h 6858000"/>
              <a:gd name="connsiteX4" fmla="*/ 0 w 6238876"/>
              <a:gd name="connsiteY4" fmla="*/ 685800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58000"/>
              <a:gd name="connsiteX1" fmla="*/ 4819651 w 6543676"/>
              <a:gd name="connsiteY1" fmla="*/ 0 h 6858000"/>
              <a:gd name="connsiteX2" fmla="*/ 6543676 w 6543676"/>
              <a:gd name="connsiteY2" fmla="*/ 1638300 h 6858000"/>
              <a:gd name="connsiteX3" fmla="*/ 4819651 w 6543676"/>
              <a:gd name="connsiteY3" fmla="*/ 6858000 h 6858000"/>
              <a:gd name="connsiteX4" fmla="*/ 0 w 6543676"/>
              <a:gd name="connsiteY4" fmla="*/ 6858000 h 6858000"/>
              <a:gd name="connsiteX5" fmla="*/ 0 w 6543676"/>
              <a:gd name="connsiteY5" fmla="*/ 0 h 6858000"/>
              <a:gd name="connsiteX0" fmla="*/ 0 w 6543676"/>
              <a:gd name="connsiteY0" fmla="*/ 0 h 6867525"/>
              <a:gd name="connsiteX1" fmla="*/ 4819651 w 6543676"/>
              <a:gd name="connsiteY1" fmla="*/ 0 h 6867525"/>
              <a:gd name="connsiteX2" fmla="*/ 6543676 w 6543676"/>
              <a:gd name="connsiteY2" fmla="*/ 1638300 h 6867525"/>
              <a:gd name="connsiteX3" fmla="*/ 5219701 w 6543676"/>
              <a:gd name="connsiteY3" fmla="*/ 6867525 h 6867525"/>
              <a:gd name="connsiteX4" fmla="*/ 0 w 6543676"/>
              <a:gd name="connsiteY4" fmla="*/ 6858000 h 6867525"/>
              <a:gd name="connsiteX5" fmla="*/ 0 w 6543676"/>
              <a:gd name="connsiteY5" fmla="*/ 0 h 6867525"/>
              <a:gd name="connsiteX0" fmla="*/ 0 w 6543676"/>
              <a:gd name="connsiteY0" fmla="*/ 0 h 6867525"/>
              <a:gd name="connsiteX1" fmla="*/ 4981576 w 6543676"/>
              <a:gd name="connsiteY1" fmla="*/ 19050 h 6867525"/>
              <a:gd name="connsiteX2" fmla="*/ 6543676 w 6543676"/>
              <a:gd name="connsiteY2" fmla="*/ 1638300 h 6867525"/>
              <a:gd name="connsiteX3" fmla="*/ 5219701 w 6543676"/>
              <a:gd name="connsiteY3" fmla="*/ 6867525 h 6867525"/>
              <a:gd name="connsiteX4" fmla="*/ 0 w 6543676"/>
              <a:gd name="connsiteY4" fmla="*/ 6858000 h 6867525"/>
              <a:gd name="connsiteX5" fmla="*/ 0 w 6543676"/>
              <a:gd name="connsiteY5" fmla="*/ 0 h 6867525"/>
              <a:gd name="connsiteX0" fmla="*/ 0 w 6543676"/>
              <a:gd name="connsiteY0" fmla="*/ 0 h 6867525"/>
              <a:gd name="connsiteX1" fmla="*/ 4981576 w 6543676"/>
              <a:gd name="connsiteY1" fmla="*/ 0 h 6867525"/>
              <a:gd name="connsiteX2" fmla="*/ 6543676 w 6543676"/>
              <a:gd name="connsiteY2" fmla="*/ 1638300 h 6867525"/>
              <a:gd name="connsiteX3" fmla="*/ 5219701 w 6543676"/>
              <a:gd name="connsiteY3" fmla="*/ 6867525 h 6867525"/>
              <a:gd name="connsiteX4" fmla="*/ 0 w 6543676"/>
              <a:gd name="connsiteY4" fmla="*/ 6858000 h 6867525"/>
              <a:gd name="connsiteX5" fmla="*/ 0 w 6543676"/>
              <a:gd name="connsiteY5" fmla="*/ 0 h 6867525"/>
              <a:gd name="connsiteX0" fmla="*/ 0 w 6543676"/>
              <a:gd name="connsiteY0" fmla="*/ 0 h 6867525"/>
              <a:gd name="connsiteX1" fmla="*/ 4981576 w 6543676"/>
              <a:gd name="connsiteY1" fmla="*/ 0 h 6867525"/>
              <a:gd name="connsiteX2" fmla="*/ 6543676 w 6543676"/>
              <a:gd name="connsiteY2" fmla="*/ 1638300 h 6867525"/>
              <a:gd name="connsiteX3" fmla="*/ 5133976 w 6543676"/>
              <a:gd name="connsiteY3" fmla="*/ 6867525 h 6867525"/>
              <a:gd name="connsiteX4" fmla="*/ 0 w 6543676"/>
              <a:gd name="connsiteY4" fmla="*/ 6858000 h 6867525"/>
              <a:gd name="connsiteX5" fmla="*/ 0 w 6543676"/>
              <a:gd name="connsiteY5" fmla="*/ 0 h 686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676" h="6867525">
                <a:moveTo>
                  <a:pt x="0" y="0"/>
                </a:moveTo>
                <a:lnTo>
                  <a:pt x="4981576" y="0"/>
                </a:lnTo>
                <a:cubicBezTo>
                  <a:pt x="5006977" y="371475"/>
                  <a:pt x="5699126" y="1152525"/>
                  <a:pt x="6543676" y="1638300"/>
                </a:cubicBezTo>
                <a:cubicBezTo>
                  <a:pt x="5686427" y="2984500"/>
                  <a:pt x="5133976" y="5178425"/>
                  <a:pt x="5133976" y="6867525"/>
                </a:cubicBezTo>
                <a:lnTo>
                  <a:pt x="0" y="6858000"/>
                </a:lnTo>
                <a:lnTo>
                  <a:pt x="0" y="0"/>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6768079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0C55CAF-3B9B-41B3-9E45-32289AD2AC34}" type="datetimeFigureOut">
              <a:rPr lang="ru-RU" smtClean="0"/>
              <a:t>27.06.2021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3709799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80C55CAF-3B9B-41B3-9E45-32289AD2AC34}" type="datetimeFigureOut">
              <a:rPr lang="ru-RU" smtClean="0"/>
              <a:t>27.06.2021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1095476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0C55CAF-3B9B-41B3-9E45-32289AD2AC34}" type="datetimeFigureOut">
              <a:rPr lang="ru-RU" smtClean="0"/>
              <a:t>27.06.2021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119749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0C55CAF-3B9B-41B3-9E45-32289AD2AC34}" type="datetimeFigureOut">
              <a:rPr lang="ru-RU" smtClean="0"/>
              <a:t>27.06.2021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2483921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80C55CAF-3B9B-41B3-9E45-32289AD2AC34}" type="datetimeFigureOut">
              <a:rPr lang="ru-RU" smtClean="0"/>
              <a:t>27.06.2021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3256797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0C55CAF-3B9B-41B3-9E45-32289AD2AC34}" type="datetimeFigureOut">
              <a:rPr lang="ru-RU" smtClean="0"/>
              <a:t>27.06.2021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1853436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0C55CAF-3B9B-41B3-9E45-32289AD2AC34}" type="datetimeFigureOut">
              <a:rPr lang="ru-RU" smtClean="0"/>
              <a:t>27.06.2021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3359407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0C55CAF-3B9B-41B3-9E45-32289AD2AC34}" type="datetimeFigureOut">
              <a:rPr lang="ru-RU" smtClean="0"/>
              <a:t>27.06.2021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0CC966-FD57-47FE-925A-C2D4F94E1C48}" type="slidenum">
              <a:rPr lang="ru-RU" smtClean="0"/>
              <a:t>‹#›</a:t>
            </a:fld>
            <a:endParaRPr lang="ru-RU"/>
          </a:p>
        </p:txBody>
      </p:sp>
    </p:spTree>
    <p:extLst>
      <p:ext uri="{BB962C8B-B14F-4D97-AF65-F5344CB8AC3E}">
        <p14:creationId xmlns:p14="http://schemas.microsoft.com/office/powerpoint/2010/main" val="2808252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55CAF-3B9B-41B3-9E45-32289AD2AC34}" type="datetimeFigureOut">
              <a:rPr lang="ru-RU" smtClean="0"/>
              <a:t>27.06.2021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0CC966-FD57-47FE-925A-C2D4F94E1C48}" type="slidenum">
              <a:rPr lang="ru-RU" smtClean="0"/>
              <a:t>‹#›</a:t>
            </a:fld>
            <a:endParaRPr lang="ru-RU"/>
          </a:p>
        </p:txBody>
      </p:sp>
    </p:spTree>
    <p:extLst>
      <p:ext uri="{BB962C8B-B14F-4D97-AF65-F5344CB8AC3E}">
        <p14:creationId xmlns:p14="http://schemas.microsoft.com/office/powerpoint/2010/main" val="24832694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mf.gov.md/ro/content/proiectul-hg-pentru-aprobarea-regulamentului-cu-privire-la-achizi%C8%9Biile-publice-de-valoare"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8.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9.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3.xml"/><Relationship Id="rId1" Type="http://schemas.openxmlformats.org/officeDocument/2006/relationships/themeOverride" Target="../theme/themeOverride20.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7.png"/><Relationship Id="rId9" Type="http://schemas.microsoft.com/office/2007/relationships/diagramDrawing" Target="../diagrams/drawing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4.xml"/><Relationship Id="rId1" Type="http://schemas.openxmlformats.org/officeDocument/2006/relationships/themeOverride" Target="../theme/themeOverride22.xml"/><Relationship Id="rId5" Type="http://schemas.openxmlformats.org/officeDocument/2006/relationships/image" Target="../media/image28.jpe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3.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4.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5.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6.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7.xml"/><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8.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0.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30.jpg"/><Relationship Id="rId9" Type="http://schemas.microsoft.com/office/2007/relationships/diagramDrawing" Target="../diagrams/drawing3.xml"/></Relationships>
</file>

<file path=ppt/slides/_rels/slide53.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31.png"/><Relationship Id="rId9" Type="http://schemas.microsoft.com/office/2007/relationships/diagramDrawing" Target="../diagrams/drawing4.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1.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2.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3.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5.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6.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7.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8.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39.xml"/><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0.xml"/><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1.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2.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3.xml"/><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4.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5.xml"/><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6.xml"/><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7.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8.xml"/><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49.xml"/><Relationship Id="rId4"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0.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1.xml"/><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2.xml"/><Relationship Id="rId4" Type="http://schemas.openxmlformats.org/officeDocument/2006/relationships/image" Target="../media/image3.png"/></Relationships>
</file>

<file path=ppt/slides/_rels/slide7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3.xml"/><Relationship Id="rId4" Type="http://schemas.openxmlformats.org/officeDocument/2006/relationships/image" Target="../media/image3.png"/></Relationships>
</file>

<file path=ppt/slides/_rels/slide7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8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5.xml"/><Relationship Id="rId4" Type="http://schemas.openxmlformats.org/officeDocument/2006/relationships/image" Target="../media/image3.png"/></Relationships>
</file>

<file path=ppt/slides/_rels/slide8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6.xml"/><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7.xml"/><Relationship Id="rId4" Type="http://schemas.openxmlformats.org/officeDocument/2006/relationships/image" Target="../media/image3.png"/></Relationships>
</file>

<file path=ppt/slides/_rels/slide8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8.xml"/><Relationship Id="rId4" Type="http://schemas.openxmlformats.org/officeDocument/2006/relationships/image" Target="../media/image3.png"/></Relationships>
</file>

<file path=ppt/slides/_rels/slide8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59.xml"/><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89.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notesSlide" Target="../notesSlides/notesSlide22.xml"/><Relationship Id="rId7" Type="http://schemas.openxmlformats.org/officeDocument/2006/relationships/diagramLayout" Target="../diagrams/layout5.xml"/><Relationship Id="rId2" Type="http://schemas.openxmlformats.org/officeDocument/2006/relationships/slideLayout" Target="../slideLayouts/slideLayout12.xml"/><Relationship Id="rId1" Type="http://schemas.openxmlformats.org/officeDocument/2006/relationships/themeOverride" Target="../theme/themeOverride60.xml"/><Relationship Id="rId6" Type="http://schemas.openxmlformats.org/officeDocument/2006/relationships/diagramData" Target="../diagrams/data5.xml"/><Relationship Id="rId5" Type="http://schemas.openxmlformats.org/officeDocument/2006/relationships/image" Target="../media/image3.png"/><Relationship Id="rId10" Type="http://schemas.microsoft.com/office/2007/relationships/diagramDrawing" Target="../diagrams/drawing5.xml"/><Relationship Id="rId4" Type="http://schemas.openxmlformats.org/officeDocument/2006/relationships/image" Target="../media/image1.jpg"/><Relationship Id="rId9" Type="http://schemas.openxmlformats.org/officeDocument/2006/relationships/diagramColors" Target="../diagrams/colors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9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61.xml"/><Relationship Id="rId4" Type="http://schemas.openxmlformats.org/officeDocument/2006/relationships/image" Target="../media/image3.png"/></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33770"/>
            <a:ext cx="12192000" cy="2141234"/>
          </a:xfrm>
        </p:spPr>
        <p:txBody>
          <a:bodyPr>
            <a:normAutofit fontScale="90000"/>
          </a:bodyPr>
          <a:lstStyle/>
          <a:p>
            <a:pPr>
              <a:lnSpc>
                <a:spcPct val="100000"/>
              </a:lnSpc>
              <a:spcBef>
                <a:spcPts val="0"/>
              </a:spcBef>
            </a:pPr>
            <a:r>
              <a:rPr lang="ru-RU" sz="3600" b="1" dirty="0">
                <a:solidFill>
                  <a:srgbClr val="0070C0"/>
                </a:solidFill>
                <a:latin typeface="Calibri" pitchFamily="34" charset="0"/>
              </a:rPr>
              <a:t/>
            </a:r>
            <a:br>
              <a:rPr lang="ru-RU" sz="3600" b="1" dirty="0">
                <a:solidFill>
                  <a:srgbClr val="0070C0"/>
                </a:solidFill>
                <a:latin typeface="Calibri" pitchFamily="34" charset="0"/>
              </a:rPr>
            </a:br>
            <a:r>
              <a:rPr lang="ru-RU" sz="3600" b="1" dirty="0">
                <a:solidFill>
                  <a:srgbClr val="0070C0"/>
                </a:solidFill>
                <a:latin typeface="Calibri" pitchFamily="34" charset="0"/>
              </a:rPr>
              <a:t>Закупки в секторах энергетики, водных ресурсов,</a:t>
            </a:r>
            <a:br>
              <a:rPr lang="ru-RU" sz="3600" b="1" dirty="0">
                <a:solidFill>
                  <a:srgbClr val="0070C0"/>
                </a:solidFill>
                <a:latin typeface="Calibri" pitchFamily="34" charset="0"/>
              </a:rPr>
            </a:br>
            <a:r>
              <a:rPr lang="ru-RU" sz="3600" b="1" dirty="0">
                <a:solidFill>
                  <a:srgbClr val="0070C0"/>
                </a:solidFill>
                <a:latin typeface="Calibri" pitchFamily="34" charset="0"/>
              </a:rPr>
              <a:t>транспорта и почтовых услуг</a:t>
            </a:r>
            <a:r>
              <a:rPr lang="en-US" sz="2800" b="1" dirty="0">
                <a:solidFill>
                  <a:srgbClr val="0070C0"/>
                </a:solidFill>
                <a:latin typeface="Calibri" pitchFamily="34" charset="0"/>
              </a:rPr>
              <a:t/>
            </a:r>
            <a:br>
              <a:rPr lang="en-US" sz="2800" b="1" dirty="0">
                <a:solidFill>
                  <a:srgbClr val="0070C0"/>
                </a:solidFill>
                <a:latin typeface="Calibri" pitchFamily="34" charset="0"/>
              </a:rPr>
            </a:br>
            <a:endParaRPr lang="ro-RO" sz="2800" b="1" dirty="0">
              <a:solidFill>
                <a:schemeClr val="tx1"/>
              </a:solidFill>
              <a:latin typeface="Calibri" panose="020F0502020204030204"/>
            </a:endParaRPr>
          </a:p>
        </p:txBody>
      </p:sp>
      <p:sp>
        <p:nvSpPr>
          <p:cNvPr id="33" name="TextBox 32"/>
          <p:cNvSpPr txBox="1"/>
          <p:nvPr/>
        </p:nvSpPr>
        <p:spPr>
          <a:xfrm>
            <a:off x="1048824" y="1545621"/>
            <a:ext cx="10518434" cy="553998"/>
          </a:xfrm>
          <a:prstGeom prst="rect">
            <a:avLst/>
          </a:prstGeom>
          <a:noFill/>
        </p:spPr>
        <p:txBody>
          <a:bodyPr wrap="square" rtlCol="0">
            <a:spAutoFit/>
          </a:bodyPr>
          <a:lstStyle/>
          <a:p>
            <a:pPr lvl="0" algn="just">
              <a:spcBef>
                <a:spcPts val="1200"/>
              </a:spcBef>
              <a:defRPr/>
            </a:pPr>
            <a:endParaRPr lang="ro-RO" sz="1400" i="1" kern="0" dirty="0">
              <a:solidFill>
                <a:srgbClr val="002060"/>
              </a:solidFill>
              <a:latin typeface="Calibri" pitchFamily="34" charset="0"/>
            </a:endParaRPr>
          </a:p>
          <a:p>
            <a:pPr algn="ct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8273845" y="4086435"/>
            <a:ext cx="4291781" cy="369332"/>
          </a:xfrm>
          <a:prstGeom prst="rect">
            <a:avLst/>
          </a:prstGeom>
          <a:noFill/>
        </p:spPr>
        <p:txBody>
          <a:bodyPr wrap="square" rtlCol="0">
            <a:spAutoFit/>
          </a:bodyPr>
          <a:lstStyle/>
          <a:p>
            <a:r>
              <a:rPr lang="ru-RU" dirty="0"/>
              <a:t>Докладчик</a:t>
            </a:r>
            <a:r>
              <a:rPr lang="ro-RO" dirty="0"/>
              <a:t>: </a:t>
            </a:r>
            <a:r>
              <a:rPr lang="ru-RU" dirty="0"/>
              <a:t>Сергей Кэинэряну</a:t>
            </a:r>
            <a:endParaRPr lang="ro-RO" dirty="0"/>
          </a:p>
        </p:txBody>
      </p:sp>
    </p:spTree>
    <p:extLst>
      <p:ext uri="{BB962C8B-B14F-4D97-AF65-F5344CB8AC3E}">
        <p14:creationId xmlns:p14="http://schemas.microsoft.com/office/powerpoint/2010/main" val="681240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СЕКТОРАЛЬНЫЕ ВИДЫ ДЕЯТЕЛЬНОСТИ</a:t>
            </a:r>
            <a:endParaRPr lang="ro-RO" sz="3600" b="1" dirty="0">
              <a:solidFill>
                <a:schemeClr val="tx1"/>
              </a:solidFill>
              <a:latin typeface="Calibri" panose="020F0502020204030204"/>
            </a:endParaRPr>
          </a:p>
        </p:txBody>
      </p:sp>
      <p:sp>
        <p:nvSpPr>
          <p:cNvPr id="33" name="TextBox 32"/>
          <p:cNvSpPr txBox="1"/>
          <p:nvPr/>
        </p:nvSpPr>
        <p:spPr>
          <a:xfrm>
            <a:off x="794280" y="2418396"/>
            <a:ext cx="6200776" cy="2585323"/>
          </a:xfrm>
          <a:prstGeom prst="rect">
            <a:avLst/>
          </a:prstGeom>
          <a:noFill/>
        </p:spPr>
        <p:txBody>
          <a:bodyPr wrap="square" rtlCol="0">
            <a:spAutoFit/>
          </a:bodyPr>
          <a:lstStyle/>
          <a:p>
            <a:pPr lvl="0" algn="just">
              <a:spcBef>
                <a:spcPts val="1200"/>
              </a:spcBef>
              <a:defRPr/>
            </a:pPr>
            <a:r>
              <a:rPr lang="ru-RU" kern="0" dirty="0">
                <a:solidFill>
                  <a:srgbClr val="002060"/>
                </a:solidFill>
                <a:latin typeface="Calibri" pitchFamily="34" charset="0"/>
              </a:rPr>
              <a:t>В секторе электроэнергетики Закон № 74/2020 применяется к следующим лицензируемым видам деятельности: </a:t>
            </a:r>
            <a:endParaRPr lang="ro-MD" kern="0" dirty="0">
              <a:solidFill>
                <a:srgbClr val="002060"/>
              </a:solidFill>
              <a:latin typeface="Calibri" pitchFamily="34" charset="0"/>
            </a:endParaRPr>
          </a:p>
          <a:p>
            <a:pPr marL="285750" lvl="0" indent="-285750" algn="just">
              <a:buFontTx/>
              <a:buChar char="-"/>
              <a:defRPr/>
            </a:pPr>
            <a:r>
              <a:rPr lang="ru-RU" b="1" kern="0" dirty="0">
                <a:solidFill>
                  <a:srgbClr val="002060"/>
                </a:solidFill>
                <a:latin typeface="Calibri" pitchFamily="34" charset="0"/>
              </a:rPr>
              <a:t>Производство</a:t>
            </a:r>
            <a:r>
              <a:rPr lang="ro-RO" b="1" kern="0" dirty="0">
                <a:solidFill>
                  <a:srgbClr val="002060"/>
                </a:solidFill>
                <a:latin typeface="Calibri" pitchFamily="34" charset="0"/>
              </a:rPr>
              <a:t>;</a:t>
            </a:r>
          </a:p>
          <a:p>
            <a:pPr marL="285750" lvl="0" indent="-285750" algn="just">
              <a:buFontTx/>
              <a:buChar char="-"/>
              <a:defRPr/>
            </a:pPr>
            <a:r>
              <a:rPr lang="ru-RU" b="1" kern="0" dirty="0">
                <a:solidFill>
                  <a:srgbClr val="002060"/>
                </a:solidFill>
                <a:latin typeface="Calibri" pitchFamily="34" charset="0"/>
              </a:rPr>
              <a:t>Управление рынком</a:t>
            </a:r>
            <a:r>
              <a:rPr lang="ro-RO" b="1" kern="0" dirty="0">
                <a:solidFill>
                  <a:srgbClr val="002060"/>
                </a:solidFill>
                <a:latin typeface="Calibri" pitchFamily="34" charset="0"/>
              </a:rPr>
              <a:t>;</a:t>
            </a:r>
          </a:p>
          <a:p>
            <a:pPr marL="285750" lvl="0" indent="-285750" algn="just">
              <a:buFontTx/>
              <a:buChar char="-"/>
              <a:defRPr/>
            </a:pPr>
            <a:r>
              <a:rPr lang="ru-RU" b="1" kern="0" dirty="0">
                <a:solidFill>
                  <a:srgbClr val="002060"/>
                </a:solidFill>
                <a:latin typeface="Calibri" pitchFamily="34" charset="0"/>
              </a:rPr>
              <a:t>Передача</a:t>
            </a:r>
            <a:r>
              <a:rPr lang="ro-RO" b="1" kern="0" dirty="0">
                <a:solidFill>
                  <a:srgbClr val="002060"/>
                </a:solidFill>
                <a:latin typeface="Calibri" pitchFamily="34" charset="0"/>
              </a:rPr>
              <a:t>;</a:t>
            </a:r>
          </a:p>
          <a:p>
            <a:pPr marL="285750" lvl="0" indent="-285750" algn="just">
              <a:buFontTx/>
              <a:buChar char="-"/>
              <a:defRPr/>
            </a:pPr>
            <a:r>
              <a:rPr lang="ru-RU" b="1" kern="0" dirty="0">
                <a:solidFill>
                  <a:srgbClr val="002060"/>
                </a:solidFill>
                <a:latin typeface="Calibri" pitchFamily="34" charset="0"/>
              </a:rPr>
              <a:t>Централизованное руководство электроэнергетической системой</a:t>
            </a:r>
            <a:r>
              <a:rPr lang="ro-RO" b="1" kern="0" dirty="0">
                <a:solidFill>
                  <a:srgbClr val="002060"/>
                </a:solidFill>
                <a:latin typeface="Calibri" pitchFamily="34" charset="0"/>
              </a:rPr>
              <a:t>;</a:t>
            </a:r>
          </a:p>
          <a:p>
            <a:pPr marL="285750" lvl="0" indent="-285750" algn="just">
              <a:buFontTx/>
              <a:buChar char="-"/>
              <a:defRPr/>
            </a:pPr>
            <a:r>
              <a:rPr lang="ru-RU" b="1" kern="0" dirty="0">
                <a:solidFill>
                  <a:srgbClr val="002060"/>
                </a:solidFill>
                <a:latin typeface="Calibri" pitchFamily="34" charset="0"/>
              </a:rPr>
              <a:t>Распределение и поставка электроэнергии в контексте исполнения обязательства публичной услуги</a:t>
            </a:r>
            <a:r>
              <a:rPr lang="ro-RO" b="1" kern="0" dirty="0">
                <a:solidFill>
                  <a:srgbClr val="002060"/>
                </a:solidFill>
                <a:latin typeface="Calibri" pitchFamily="34" charset="0"/>
              </a:rPr>
              <a:t>.</a:t>
            </a:r>
            <a:endParaRPr lang="ro-RO" altLang="ko-KR" b="1"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12" name="Рисунок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1910" y="1783976"/>
            <a:ext cx="2357969" cy="2357969"/>
          </a:xfrm>
          <a:prstGeom prst="rect">
            <a:avLst/>
          </a:prstGeom>
        </p:spPr>
      </p:pic>
      <p:sp>
        <p:nvSpPr>
          <p:cNvPr id="13" name="TextBox 12"/>
          <p:cNvSpPr txBox="1"/>
          <p:nvPr/>
        </p:nvSpPr>
        <p:spPr>
          <a:xfrm>
            <a:off x="7609912" y="4141945"/>
            <a:ext cx="3792538" cy="338554"/>
          </a:xfrm>
          <a:prstGeom prst="rect">
            <a:avLst/>
          </a:prstGeom>
          <a:noFill/>
        </p:spPr>
        <p:txBody>
          <a:bodyPr wrap="square" rtlCol="0">
            <a:spAutoFit/>
          </a:bodyPr>
          <a:lstStyle/>
          <a:p>
            <a:pPr algn="ctr"/>
            <a:r>
              <a:rPr lang="ru-RU" sz="1600" dirty="0">
                <a:ea typeface="Cambria" panose="02040503050406030204" pitchFamily="18" charset="0"/>
              </a:rPr>
              <a:t>СЕКТОР ЭЛЕКТРОЭНЕРГЕТИКИ</a:t>
            </a:r>
            <a:endParaRPr lang="ro-RO" sz="1600" dirty="0">
              <a:ea typeface="Cambria" panose="02040503050406030204" pitchFamily="18" charset="0"/>
            </a:endParaRPr>
          </a:p>
        </p:txBody>
      </p:sp>
    </p:spTree>
    <p:extLst>
      <p:ext uri="{BB962C8B-B14F-4D97-AF65-F5344CB8AC3E}">
        <p14:creationId xmlns:p14="http://schemas.microsoft.com/office/powerpoint/2010/main" val="282433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mn-lt"/>
              </a:rPr>
              <a:t>СЕКТОРАЛЬНЫЕ ВИДЫ ДЕЯТЕЛЬНОСТИ</a:t>
            </a:r>
            <a:endParaRPr lang="ro-RO" sz="3600" b="1" dirty="0">
              <a:solidFill>
                <a:schemeClr val="tx1"/>
              </a:solidFill>
              <a:latin typeface="+mn-lt"/>
            </a:endParaRPr>
          </a:p>
        </p:txBody>
      </p:sp>
      <p:sp>
        <p:nvSpPr>
          <p:cNvPr id="33" name="TextBox 32"/>
          <p:cNvSpPr txBox="1"/>
          <p:nvPr/>
        </p:nvSpPr>
        <p:spPr>
          <a:xfrm>
            <a:off x="886165" y="1970193"/>
            <a:ext cx="7483388" cy="4308872"/>
          </a:xfrm>
          <a:prstGeom prst="rect">
            <a:avLst/>
          </a:prstGeom>
          <a:noFill/>
        </p:spPr>
        <p:txBody>
          <a:bodyPr wrap="square" rtlCol="0">
            <a:spAutoFit/>
          </a:bodyPr>
          <a:lstStyle/>
          <a:p>
            <a:pPr lvl="0" algn="just">
              <a:spcBef>
                <a:spcPts val="1200"/>
              </a:spcBef>
              <a:defRPr/>
            </a:pPr>
            <a:r>
              <a:rPr lang="ru-RU" sz="1600" kern="0" dirty="0">
                <a:solidFill>
                  <a:srgbClr val="002060"/>
                </a:solidFill>
                <a:latin typeface="Calibri" pitchFamily="34" charset="0"/>
              </a:rPr>
              <a:t>В отношении водных ресурсов</a:t>
            </a:r>
            <a:r>
              <a:rPr lang="ro-MD" sz="1600" kern="0" dirty="0">
                <a:solidFill>
                  <a:srgbClr val="002060"/>
                </a:solidFill>
                <a:latin typeface="Calibri" pitchFamily="34" charset="0"/>
              </a:rPr>
              <a:t>,</a:t>
            </a:r>
            <a:r>
              <a:rPr lang="ru-RU" sz="1600" kern="0" dirty="0">
                <a:solidFill>
                  <a:srgbClr val="002060"/>
                </a:solidFill>
                <a:latin typeface="Calibri" pitchFamily="34" charset="0"/>
              </a:rPr>
              <a:t> Закон № 74/2020  применяется к следующим видам деятельности:</a:t>
            </a:r>
          </a:p>
          <a:p>
            <a:pPr marL="285750" lvl="0" indent="-285750" algn="just">
              <a:buFont typeface="Arial" panose="020B0604020202020204" pitchFamily="34" charset="0"/>
              <a:buChar char="•"/>
              <a:defRPr/>
            </a:pPr>
            <a:r>
              <a:rPr lang="ru-RU" altLang="ko-KR" sz="1600" b="1" dirty="0">
                <a:solidFill>
                  <a:srgbClr val="002060"/>
                </a:solidFill>
                <a:cs typeface="Arial" pitchFamily="34" charset="0"/>
              </a:rPr>
              <a:t>предоставление публичных услуг снабжения питьевой водой, снабжения технологической водой, канализации и очистки сточных вод в связи с производством, передачей или распределением воды</a:t>
            </a:r>
            <a:r>
              <a:rPr lang="ro-RO" altLang="ko-KR" sz="1600" b="1" dirty="0">
                <a:solidFill>
                  <a:srgbClr val="002060"/>
                </a:solidFill>
                <a:cs typeface="Arial" pitchFamily="34" charset="0"/>
              </a:rPr>
              <a:t>;</a:t>
            </a:r>
          </a:p>
          <a:p>
            <a:pPr marL="285750" lvl="0" indent="-285750" algn="just">
              <a:buFont typeface="Arial" panose="020B0604020202020204" pitchFamily="34" charset="0"/>
              <a:buChar char="•"/>
              <a:defRPr/>
            </a:pPr>
            <a:r>
              <a:rPr lang="ru-RU" altLang="ko-KR" sz="1600" b="1" dirty="0">
                <a:solidFill>
                  <a:srgbClr val="002060"/>
                </a:solidFill>
                <a:cs typeface="Arial" pitchFamily="34" charset="0"/>
              </a:rPr>
              <a:t>эксплуатация стационарных сетей, предназначенных для услуг, подобных указанным в пункте а)</a:t>
            </a:r>
            <a:r>
              <a:rPr lang="ro-RO" altLang="ko-KR" sz="1600" b="1" dirty="0">
                <a:solidFill>
                  <a:srgbClr val="002060"/>
                </a:solidFill>
                <a:cs typeface="Arial" pitchFamily="34" charset="0"/>
              </a:rPr>
              <a:t>.</a:t>
            </a:r>
          </a:p>
          <a:p>
            <a:pPr algn="just">
              <a:spcBef>
                <a:spcPts val="1200"/>
              </a:spcBef>
              <a:defRPr/>
            </a:pPr>
            <a:r>
              <a:rPr lang="ru-RU" altLang="ko-KR" sz="1600" kern="0" dirty="0">
                <a:solidFill>
                  <a:srgbClr val="002060"/>
                </a:solidFill>
                <a:latin typeface="Calibri" pitchFamily="34" charset="0"/>
              </a:rPr>
              <a:t>В то же время, Закон № 74/2020 регулирует договоры или конкурсы решений, присужденные или организованные закупающими субъектами, которые осуществляют секторальную деятельность, указанную выше, и связанные с:</a:t>
            </a:r>
            <a:endParaRPr lang="ro-MD" altLang="ko-KR" sz="1600" kern="0" dirty="0">
              <a:solidFill>
                <a:srgbClr val="002060"/>
              </a:solidFill>
              <a:latin typeface="Calibri" pitchFamily="34" charset="0"/>
            </a:endParaRPr>
          </a:p>
          <a:p>
            <a:pPr marL="228600" lvl="0" indent="-228600" algn="just">
              <a:buAutoNum type="arabicPeriod"/>
              <a:defRPr/>
            </a:pPr>
            <a:r>
              <a:rPr lang="ru-RU" altLang="ko-KR" sz="1600" b="1" dirty="0">
                <a:solidFill>
                  <a:srgbClr val="002060"/>
                </a:solidFill>
                <a:cs typeface="Arial" pitchFamily="34" charset="0"/>
              </a:rPr>
              <a:t>гидротехническими проектами, ирригацией или дренажом, при условии, что объем воды, используемый для целей питьевого водоснабжения, составляет более 20 процентов общего объема воды, предоставляемого такими проектами либо ирригационными или дренажными сооружениями</a:t>
            </a:r>
            <a:r>
              <a:rPr lang="ro-RO" altLang="ko-KR" sz="1600" b="1" dirty="0">
                <a:solidFill>
                  <a:srgbClr val="002060"/>
                </a:solidFill>
                <a:cs typeface="Arial" pitchFamily="34" charset="0"/>
              </a:rPr>
              <a:t>;</a:t>
            </a:r>
          </a:p>
          <a:p>
            <a:pPr marL="228600" lvl="0" indent="-228600" algn="just">
              <a:buAutoNum type="arabicPeriod"/>
              <a:defRPr/>
            </a:pPr>
            <a:r>
              <a:rPr lang="ru-RU" altLang="ko-KR" sz="1600" b="1" dirty="0">
                <a:solidFill>
                  <a:srgbClr val="002060"/>
                </a:solidFill>
                <a:cs typeface="Arial" pitchFamily="34" charset="0"/>
              </a:rPr>
              <a:t>отведением или обработкой сточных вод</a:t>
            </a:r>
            <a:r>
              <a:rPr lang="ro-RO" altLang="ko-KR" sz="1600" b="1" dirty="0">
                <a:solidFill>
                  <a:srgbClr val="002060"/>
                </a:solidFill>
                <a:cs typeface="Arial" pitchFamily="34" charset="0"/>
              </a:rPr>
              <a:t>.</a:t>
            </a:r>
          </a:p>
          <a:p>
            <a:pPr lvl="0" algn="just">
              <a:spcBef>
                <a:spcPts val="1200"/>
              </a:spcBef>
              <a:defRPr/>
            </a:pPr>
            <a:endParaRPr lang="ro-RO" altLang="ko-KR" sz="14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3891" y="1970193"/>
            <a:ext cx="1848342" cy="1848342"/>
          </a:xfrm>
          <a:prstGeom prst="rect">
            <a:avLst/>
          </a:prstGeom>
        </p:spPr>
      </p:pic>
      <p:sp>
        <p:nvSpPr>
          <p:cNvPr id="11" name="TextBox 10"/>
          <p:cNvSpPr txBox="1"/>
          <p:nvPr/>
        </p:nvSpPr>
        <p:spPr>
          <a:xfrm>
            <a:off x="8369553" y="3818535"/>
            <a:ext cx="2614417" cy="830997"/>
          </a:xfrm>
          <a:prstGeom prst="rect">
            <a:avLst/>
          </a:prstGeom>
          <a:noFill/>
        </p:spPr>
        <p:txBody>
          <a:bodyPr wrap="square" rtlCol="0">
            <a:spAutoFit/>
          </a:bodyPr>
          <a:lstStyle/>
          <a:p>
            <a:pPr algn="ctr"/>
            <a:r>
              <a:rPr lang="ru-RU" sz="1600" dirty="0">
                <a:ea typeface="Cambria" panose="02040503050406030204" pitchFamily="18" charset="0"/>
              </a:rPr>
              <a:t>ПУБЛИЧНАЯ УСЛУГА ВОДОСНАБЖЕНИЯ И КАНАЛИЗАЦИИ</a:t>
            </a:r>
          </a:p>
        </p:txBody>
      </p:sp>
    </p:spTree>
    <p:extLst>
      <p:ext uri="{BB962C8B-B14F-4D97-AF65-F5344CB8AC3E}">
        <p14:creationId xmlns:p14="http://schemas.microsoft.com/office/powerpoint/2010/main" val="1711012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СЕКТОРАЛЬНЫЕ ВИДЫ ДЕЯТЕЛЬНОСТИ</a:t>
            </a:r>
            <a:endParaRPr lang="ro-RO" sz="3600" b="1" dirty="0">
              <a:solidFill>
                <a:schemeClr val="tx1"/>
              </a:solidFill>
              <a:latin typeface="Calibri" panose="020F0502020204030204"/>
            </a:endParaRPr>
          </a:p>
        </p:txBody>
      </p:sp>
      <p:sp>
        <p:nvSpPr>
          <p:cNvPr id="33" name="TextBox 32"/>
          <p:cNvSpPr txBox="1"/>
          <p:nvPr/>
        </p:nvSpPr>
        <p:spPr>
          <a:xfrm>
            <a:off x="590985" y="1479781"/>
            <a:ext cx="7236641" cy="4647426"/>
          </a:xfrm>
          <a:prstGeom prst="rect">
            <a:avLst/>
          </a:prstGeom>
          <a:noFill/>
        </p:spPr>
        <p:txBody>
          <a:bodyPr wrap="square" rtlCol="0">
            <a:spAutoFit/>
          </a:bodyPr>
          <a:lstStyle/>
          <a:p>
            <a:pPr lvl="0" algn="just">
              <a:spcBef>
                <a:spcPts val="1200"/>
              </a:spcBef>
              <a:defRPr/>
            </a:pPr>
            <a:r>
              <a:rPr lang="ru-RU" altLang="ko-KR" dirty="0">
                <a:solidFill>
                  <a:srgbClr val="002060"/>
                </a:solidFill>
                <a:cs typeface="Arial" pitchFamily="34" charset="0"/>
              </a:rPr>
              <a:t>В сфере транспорта</a:t>
            </a:r>
            <a:r>
              <a:rPr lang="ro-MD" altLang="ko-KR" dirty="0">
                <a:solidFill>
                  <a:srgbClr val="002060"/>
                </a:solidFill>
                <a:cs typeface="Arial" pitchFamily="34" charset="0"/>
              </a:rPr>
              <a:t>,</a:t>
            </a:r>
            <a:r>
              <a:rPr lang="ru-RU" altLang="ko-KR" dirty="0">
                <a:solidFill>
                  <a:srgbClr val="002060"/>
                </a:solidFill>
                <a:cs typeface="Arial" pitchFamily="34" charset="0"/>
              </a:rPr>
              <a:t> закон применяется к видам деятельности, связанным с предоставлением или эксплуатацией сетей, предназначенных для предоставления публичных услуг в сфере железнодорожного, троллейбусного и автобусного транспорта.</a:t>
            </a:r>
            <a:endParaRPr lang="ro-RO" altLang="ko-KR" dirty="0">
              <a:solidFill>
                <a:srgbClr val="002060"/>
              </a:solidFill>
              <a:cs typeface="Arial" pitchFamily="34" charset="0"/>
            </a:endParaRPr>
          </a:p>
          <a:p>
            <a:pPr lvl="0" algn="just">
              <a:spcBef>
                <a:spcPts val="1200"/>
              </a:spcBef>
              <a:defRPr/>
            </a:pPr>
            <a:r>
              <a:rPr lang="ru-RU" altLang="ko-KR" dirty="0">
                <a:solidFill>
                  <a:srgbClr val="002060"/>
                </a:solidFill>
                <a:cs typeface="Arial" pitchFamily="34" charset="0"/>
              </a:rPr>
              <a:t>В то же время, морской (порты) и воздушный (аэропорты) транспорт являются частью деятельности сектора в области транспорта.</a:t>
            </a:r>
            <a:r>
              <a:rPr lang="ro-RO" altLang="ko-KR" dirty="0">
                <a:solidFill>
                  <a:srgbClr val="002060"/>
                </a:solidFill>
                <a:cs typeface="Arial" pitchFamily="34" charset="0"/>
              </a:rPr>
              <a:t> </a:t>
            </a:r>
          </a:p>
          <a:p>
            <a:pPr lvl="0" algn="just">
              <a:spcBef>
                <a:spcPts val="1200"/>
              </a:spcBef>
              <a:defRPr/>
            </a:pPr>
            <a:r>
              <a:rPr lang="ru-RU" altLang="ko-KR" dirty="0">
                <a:solidFill>
                  <a:srgbClr val="002060"/>
                </a:solidFill>
                <a:cs typeface="Arial" pitchFamily="34" charset="0"/>
              </a:rPr>
              <a:t>Аналогичным образом, Закон № 74/2020 может применяться к видам деятельности, связанным с эксплуатацией географической зоны с целью предоставления аэропортов или морских/речных портов либо других транспортных терминалов воздушным или морским/речным перевозчикам.</a:t>
            </a:r>
          </a:p>
          <a:p>
            <a:pPr lvl="0" algn="just">
              <a:spcBef>
                <a:spcPts val="1200"/>
              </a:spcBef>
              <a:defRPr/>
            </a:pPr>
            <a:endParaRPr lang="ro-RO" altLang="ko-KR" sz="1600" dirty="0">
              <a:solidFill>
                <a:srgbClr val="002060"/>
              </a:solidFill>
              <a:cs typeface="Arial" pitchFamily="34" charset="0"/>
            </a:endParaRPr>
          </a:p>
          <a:p>
            <a:pPr lvl="0" algn="just">
              <a:spcBef>
                <a:spcPts val="1200"/>
              </a:spcBef>
              <a:defRPr/>
            </a:pPr>
            <a:endParaRPr lang="ro-RO" altLang="ko-KR" sz="1600" dirty="0">
              <a:solidFill>
                <a:srgbClr val="002060"/>
              </a:solidFill>
              <a:cs typeface="Arial" pitchFamily="34" charset="0"/>
            </a:endParaRPr>
          </a:p>
          <a:p>
            <a:pPr lvl="0" algn="just">
              <a:spcBef>
                <a:spcPts val="1200"/>
              </a:spcBef>
              <a:defRPr/>
            </a:pPr>
            <a:endParaRPr lang="ro-RO" altLang="ko-KR" sz="16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27627" y="4311222"/>
            <a:ext cx="3792538" cy="338554"/>
          </a:xfrm>
          <a:prstGeom prst="rect">
            <a:avLst/>
          </a:prstGeom>
          <a:noFill/>
        </p:spPr>
        <p:txBody>
          <a:bodyPr wrap="square" rtlCol="0">
            <a:spAutoFit/>
          </a:bodyPr>
          <a:lstStyle/>
          <a:p>
            <a:pPr algn="ctr"/>
            <a:r>
              <a:rPr lang="ru-RU" sz="1600" dirty="0">
                <a:ea typeface="Cambria" panose="02040503050406030204" pitchFamily="18" charset="0"/>
              </a:rPr>
              <a:t>СФЕРА ТРАНСПОРТА</a:t>
            </a:r>
            <a:endParaRPr lang="ro-RO" sz="1600" dirty="0">
              <a:ea typeface="Cambria" panose="02040503050406030204" pitchFamily="18" charset="0"/>
            </a:endParaRP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0474" y="2308416"/>
            <a:ext cx="3071017" cy="1944436"/>
          </a:xfrm>
          <a:prstGeom prst="rect">
            <a:avLst/>
          </a:prstGeom>
        </p:spPr>
      </p:pic>
    </p:spTree>
    <p:extLst>
      <p:ext uri="{BB962C8B-B14F-4D97-AF65-F5344CB8AC3E}">
        <p14:creationId xmlns:p14="http://schemas.microsoft.com/office/powerpoint/2010/main" val="623100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СЕКТОРАЛЬНЫЕ ВИДЫ ДЕЯТЕЛЬНОСТИ</a:t>
            </a:r>
            <a:endParaRPr lang="ro-RO" sz="3600" b="1" dirty="0">
              <a:solidFill>
                <a:schemeClr val="tx1"/>
              </a:solidFill>
              <a:latin typeface="Calibri" panose="020F0502020204030204"/>
            </a:endParaRPr>
          </a:p>
        </p:txBody>
      </p:sp>
      <p:sp>
        <p:nvSpPr>
          <p:cNvPr id="33" name="TextBox 32"/>
          <p:cNvSpPr txBox="1"/>
          <p:nvPr/>
        </p:nvSpPr>
        <p:spPr>
          <a:xfrm>
            <a:off x="886164" y="2515341"/>
            <a:ext cx="7146487" cy="3416320"/>
          </a:xfrm>
          <a:prstGeom prst="rect">
            <a:avLst/>
          </a:prstGeom>
          <a:noFill/>
        </p:spPr>
        <p:txBody>
          <a:bodyPr wrap="square" rtlCol="0">
            <a:spAutoFit/>
          </a:bodyPr>
          <a:lstStyle/>
          <a:p>
            <a:pPr lvl="0" algn="just">
              <a:spcBef>
                <a:spcPts val="1200"/>
              </a:spcBef>
              <a:defRPr/>
            </a:pPr>
            <a:r>
              <a:rPr lang="ru-RU" altLang="ko-KR" dirty="0">
                <a:solidFill>
                  <a:srgbClr val="002060"/>
                </a:solidFill>
                <a:cs typeface="Arial" pitchFamily="34" charset="0"/>
              </a:rPr>
              <a:t>Применение Закона № 74/2020 в сфере почтовых услуг связано с предоставлением следующих видов деятельности:</a:t>
            </a:r>
            <a:endParaRPr lang="ro-RO" altLang="ko-KR" dirty="0">
              <a:solidFill>
                <a:srgbClr val="002060"/>
              </a:solidFill>
              <a:cs typeface="Arial" pitchFamily="34" charset="0"/>
            </a:endParaRPr>
          </a:p>
          <a:p>
            <a:pPr marL="171450" lvl="0" indent="-171450" algn="just">
              <a:spcBef>
                <a:spcPts val="1200"/>
              </a:spcBef>
              <a:buFontTx/>
              <a:buChar char="-"/>
              <a:defRPr/>
            </a:pPr>
            <a:r>
              <a:rPr lang="ru-RU" altLang="ko-KR" b="1" dirty="0">
                <a:solidFill>
                  <a:srgbClr val="002060"/>
                </a:solidFill>
                <a:cs typeface="Arial" pitchFamily="34" charset="0"/>
              </a:rPr>
              <a:t>Почтовых услуг</a:t>
            </a:r>
            <a:r>
              <a:rPr lang="ro-RO" altLang="ko-KR" b="1" dirty="0">
                <a:solidFill>
                  <a:srgbClr val="002060"/>
                </a:solidFill>
                <a:cs typeface="Arial" pitchFamily="34" charset="0"/>
              </a:rPr>
              <a:t>;</a:t>
            </a:r>
          </a:p>
          <a:p>
            <a:pPr marL="171450" lvl="0" indent="-171450" algn="just">
              <a:spcBef>
                <a:spcPts val="1200"/>
              </a:spcBef>
              <a:buFontTx/>
              <a:buChar char="-"/>
              <a:defRPr/>
            </a:pPr>
            <a:r>
              <a:rPr lang="ru-RU" altLang="ko-KR" b="1" dirty="0">
                <a:solidFill>
                  <a:srgbClr val="002060"/>
                </a:solidFill>
                <a:cs typeface="Arial" pitchFamily="34" charset="0"/>
              </a:rPr>
              <a:t>Услуг помимо почтовых, при условии, что данные услуги предоставляются поставщиком услуг, который оказывает также почтовые услуги</a:t>
            </a:r>
            <a:r>
              <a:rPr lang="ro-RO" altLang="ko-KR" b="1" dirty="0">
                <a:solidFill>
                  <a:srgbClr val="002060"/>
                </a:solidFill>
                <a:cs typeface="Arial" pitchFamily="34" charset="0"/>
              </a:rPr>
              <a:t>. </a:t>
            </a:r>
          </a:p>
          <a:p>
            <a:pPr marL="171450" lvl="0" indent="-171450" algn="just">
              <a:spcBef>
                <a:spcPts val="1200"/>
              </a:spcBef>
              <a:buFontTx/>
              <a:buChar char="-"/>
              <a:defRPr/>
            </a:pPr>
            <a:endParaRPr lang="ro-RO" altLang="ko-KR" sz="1200" dirty="0">
              <a:solidFill>
                <a:srgbClr val="002060"/>
              </a:solidFill>
              <a:cs typeface="Arial" pitchFamily="34" charset="0"/>
            </a:endParaRPr>
          </a:p>
          <a:p>
            <a:pPr marL="171450" lvl="0" indent="-171450" algn="just">
              <a:spcBef>
                <a:spcPts val="1200"/>
              </a:spcBef>
              <a:buFontTx/>
              <a:buChar char="-"/>
              <a:defRPr/>
            </a:pPr>
            <a:endParaRPr lang="ro-RO" altLang="ko-KR" sz="1200" dirty="0">
              <a:solidFill>
                <a:srgbClr val="002060"/>
              </a:solidFill>
              <a:cs typeface="Arial" pitchFamily="34" charset="0"/>
            </a:endParaRPr>
          </a:p>
          <a:p>
            <a:pPr marL="171450" lvl="0" indent="-171450" algn="just">
              <a:spcBef>
                <a:spcPts val="1200"/>
              </a:spcBef>
              <a:buFontTx/>
              <a:buChar char="-"/>
              <a:defRPr/>
            </a:pPr>
            <a:endParaRPr lang="ro-RO" altLang="ko-KR" sz="1200" dirty="0">
              <a:solidFill>
                <a:srgbClr val="002060"/>
              </a:solidFill>
              <a:cs typeface="Arial" pitchFamily="34" charset="0"/>
            </a:endParaRPr>
          </a:p>
          <a:p>
            <a:pPr marL="171450" lvl="0" indent="-171450" algn="just">
              <a:spcBef>
                <a:spcPts val="1200"/>
              </a:spcBef>
              <a:buFontTx/>
              <a:buChar char="-"/>
              <a:defRPr/>
            </a:pPr>
            <a:endParaRPr lang="ro-RO" altLang="ko-KR" sz="12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868491" y="3926381"/>
            <a:ext cx="3792538" cy="338554"/>
          </a:xfrm>
          <a:prstGeom prst="rect">
            <a:avLst/>
          </a:prstGeom>
          <a:noFill/>
        </p:spPr>
        <p:txBody>
          <a:bodyPr wrap="square" rtlCol="0">
            <a:spAutoFit/>
          </a:bodyPr>
          <a:lstStyle/>
          <a:p>
            <a:pPr algn="ctr"/>
            <a:r>
              <a:rPr lang="ru-RU" sz="1600" dirty="0">
                <a:ea typeface="Cambria" panose="02040503050406030204" pitchFamily="18" charset="0"/>
              </a:rPr>
              <a:t>ПОЧТОВЫЕ УСЛУГИ</a:t>
            </a:r>
            <a:endParaRPr lang="ro-RO" sz="1600" dirty="0">
              <a:ea typeface="Cambria" panose="02040503050406030204" pitchFamily="18" charset="0"/>
            </a:endParaRP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6314" y="1971206"/>
            <a:ext cx="2025501" cy="2025501"/>
          </a:xfrm>
          <a:prstGeom prst="rect">
            <a:avLst/>
          </a:prstGeom>
        </p:spPr>
      </p:pic>
    </p:spTree>
    <p:extLst>
      <p:ext uri="{BB962C8B-B14F-4D97-AF65-F5344CB8AC3E}">
        <p14:creationId xmlns:p14="http://schemas.microsoft.com/office/powerpoint/2010/main" val="2075402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СЕКТОРАЛЬНЫЕ ВИДЫ ДЕЯТЕЛЬНОСТИ</a:t>
            </a:r>
            <a:endParaRPr lang="ro-RO" sz="3600" b="1" dirty="0">
              <a:solidFill>
                <a:schemeClr val="tx1"/>
              </a:solidFill>
              <a:latin typeface="Calibri" panose="020F0502020204030204"/>
            </a:endParaRPr>
          </a:p>
        </p:txBody>
      </p:sp>
      <p:sp>
        <p:nvSpPr>
          <p:cNvPr id="33" name="TextBox 32"/>
          <p:cNvSpPr txBox="1"/>
          <p:nvPr/>
        </p:nvSpPr>
        <p:spPr>
          <a:xfrm>
            <a:off x="886164" y="2250821"/>
            <a:ext cx="7259029" cy="3108543"/>
          </a:xfrm>
          <a:prstGeom prst="rect">
            <a:avLst/>
          </a:prstGeom>
          <a:noFill/>
        </p:spPr>
        <p:txBody>
          <a:bodyPr wrap="square" rtlCol="0">
            <a:spAutoFit/>
          </a:bodyPr>
          <a:lstStyle/>
          <a:p>
            <a:pPr lvl="0" algn="just">
              <a:spcBef>
                <a:spcPts val="1200"/>
              </a:spcBef>
              <a:defRPr/>
            </a:pPr>
            <a:r>
              <a:rPr lang="ru-RU" altLang="ko-KR" dirty="0">
                <a:solidFill>
                  <a:srgbClr val="002060"/>
                </a:solidFill>
                <a:cs typeface="Arial" pitchFamily="34" charset="0"/>
              </a:rPr>
              <a:t>Закон № 74/2020 применяется и к видам деятельности, связанным с эксплуатацией географической зоны с целью</a:t>
            </a:r>
            <a:r>
              <a:rPr lang="ro-RO" altLang="ko-KR" dirty="0">
                <a:solidFill>
                  <a:srgbClr val="002060"/>
                </a:solidFill>
                <a:cs typeface="Arial" pitchFamily="34" charset="0"/>
              </a:rPr>
              <a:t>:</a:t>
            </a:r>
          </a:p>
          <a:p>
            <a:pPr marL="285750" lvl="0" indent="-285750" algn="just">
              <a:spcBef>
                <a:spcPts val="1200"/>
              </a:spcBef>
              <a:buFontTx/>
              <a:buChar char="-"/>
              <a:defRPr/>
            </a:pPr>
            <a:r>
              <a:rPr lang="ru-RU" altLang="ko-KR" b="1" dirty="0">
                <a:solidFill>
                  <a:srgbClr val="002060"/>
                </a:solidFill>
                <a:cs typeface="Arial" pitchFamily="34" charset="0"/>
              </a:rPr>
              <a:t>Добычи нефти и природного газа</a:t>
            </a:r>
            <a:r>
              <a:rPr lang="ro-RO" altLang="ko-KR" b="1" dirty="0">
                <a:solidFill>
                  <a:srgbClr val="002060"/>
                </a:solidFill>
                <a:cs typeface="Arial" pitchFamily="34" charset="0"/>
              </a:rPr>
              <a:t>;</a:t>
            </a:r>
          </a:p>
          <a:p>
            <a:pPr marL="285750" lvl="0" indent="-285750" algn="just">
              <a:spcBef>
                <a:spcPts val="1200"/>
              </a:spcBef>
              <a:buFontTx/>
              <a:buChar char="-"/>
              <a:defRPr/>
            </a:pPr>
            <a:r>
              <a:rPr lang="ru-RU" altLang="ko-KR" b="1" dirty="0">
                <a:solidFill>
                  <a:srgbClr val="002060"/>
                </a:solidFill>
                <a:cs typeface="Arial" pitchFamily="34" charset="0"/>
              </a:rPr>
              <a:t>Разведки и добычи угля или других видов твердого топлива</a:t>
            </a:r>
            <a:r>
              <a:rPr lang="ro-RO" altLang="ko-KR" b="1" dirty="0">
                <a:solidFill>
                  <a:srgbClr val="002060"/>
                </a:solidFill>
                <a:cs typeface="Arial" pitchFamily="34" charset="0"/>
              </a:rPr>
              <a:t>.</a:t>
            </a:r>
          </a:p>
          <a:p>
            <a:pPr marL="171450" lvl="0" indent="-171450" algn="just">
              <a:spcBef>
                <a:spcPts val="1200"/>
              </a:spcBef>
              <a:buFontTx/>
              <a:buChar char="-"/>
              <a:defRPr/>
            </a:pPr>
            <a:endParaRPr lang="ro-RO" altLang="ko-KR" sz="1600" dirty="0">
              <a:solidFill>
                <a:srgbClr val="002060"/>
              </a:solidFill>
              <a:cs typeface="Arial" pitchFamily="34" charset="0"/>
            </a:endParaRPr>
          </a:p>
          <a:p>
            <a:pPr marL="171450" lvl="0" indent="-171450" algn="just">
              <a:spcBef>
                <a:spcPts val="1200"/>
              </a:spcBef>
              <a:buFontTx/>
              <a:buChar char="-"/>
              <a:defRPr/>
            </a:pPr>
            <a:endParaRPr lang="ro-RO" altLang="ko-KR" sz="1600" dirty="0">
              <a:solidFill>
                <a:srgbClr val="002060"/>
              </a:solidFill>
              <a:cs typeface="Arial" pitchFamily="34" charset="0"/>
            </a:endParaRPr>
          </a:p>
          <a:p>
            <a:pPr marL="171450" lvl="0" indent="-171450" algn="just">
              <a:spcBef>
                <a:spcPts val="1200"/>
              </a:spcBef>
              <a:buFontTx/>
              <a:buChar char="-"/>
              <a:defRPr/>
            </a:pPr>
            <a:endParaRPr lang="ro-RO" altLang="ko-KR" sz="1600" dirty="0">
              <a:solidFill>
                <a:srgbClr val="002060"/>
              </a:solidFill>
              <a:cs typeface="Arial" pitchFamily="34" charset="0"/>
            </a:endParaRPr>
          </a:p>
          <a:p>
            <a:pPr marL="171450" lvl="0" indent="-171450" algn="just">
              <a:spcBef>
                <a:spcPts val="1200"/>
              </a:spcBef>
              <a:buFontTx/>
              <a:buChar char="-"/>
              <a:defRPr/>
            </a:pPr>
            <a:endParaRPr lang="ro-RO" altLang="ko-KR" sz="16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7753244" y="3940447"/>
            <a:ext cx="3792538" cy="338554"/>
          </a:xfrm>
          <a:prstGeom prst="rect">
            <a:avLst/>
          </a:prstGeom>
          <a:noFill/>
        </p:spPr>
        <p:txBody>
          <a:bodyPr wrap="square" rtlCol="0">
            <a:spAutoFit/>
          </a:bodyPr>
          <a:lstStyle/>
          <a:p>
            <a:pPr algn="ctr"/>
            <a:r>
              <a:rPr lang="ru-RU" sz="1600" dirty="0">
                <a:ea typeface="Cambria" panose="02040503050406030204" pitchFamily="18" charset="0"/>
              </a:rPr>
              <a:t>ДОБЫЧА НЕФТИ И УГЛЯ</a:t>
            </a: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7950" y="1797322"/>
            <a:ext cx="2143125" cy="2143125"/>
          </a:xfrm>
          <a:prstGeom prst="rect">
            <a:avLst/>
          </a:prstGeom>
        </p:spPr>
      </p:pic>
    </p:spTree>
    <p:extLst>
      <p:ext uri="{BB962C8B-B14F-4D97-AF65-F5344CB8AC3E}">
        <p14:creationId xmlns:p14="http://schemas.microsoft.com/office/powerpoint/2010/main" val="1191862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ИСКЛЮЧЕНИЯ</a:t>
            </a:r>
            <a:endParaRPr lang="ro-RO" sz="3600" b="1" dirty="0">
              <a:solidFill>
                <a:schemeClr val="tx1"/>
              </a:solidFill>
              <a:latin typeface="Calibri" panose="020F0502020204030204"/>
            </a:endParaRPr>
          </a:p>
        </p:txBody>
      </p:sp>
      <p:sp>
        <p:nvSpPr>
          <p:cNvPr id="33" name="TextBox 32"/>
          <p:cNvSpPr txBox="1"/>
          <p:nvPr/>
        </p:nvSpPr>
        <p:spPr>
          <a:xfrm>
            <a:off x="286185" y="1244990"/>
            <a:ext cx="8630869" cy="4616648"/>
          </a:xfrm>
          <a:prstGeom prst="rect">
            <a:avLst/>
          </a:prstGeom>
          <a:noFill/>
        </p:spPr>
        <p:txBody>
          <a:bodyPr wrap="square" rtlCol="0">
            <a:spAutoFit/>
          </a:bodyPr>
          <a:lstStyle/>
          <a:p>
            <a:pPr lvl="0" algn="just">
              <a:spcBef>
                <a:spcPts val="1200"/>
              </a:spcBef>
              <a:defRPr/>
            </a:pPr>
            <a:r>
              <a:rPr lang="ru-RU" altLang="ko-KR" sz="1600" dirty="0">
                <a:solidFill>
                  <a:srgbClr val="002060"/>
                </a:solidFill>
                <a:cs typeface="Arial" pitchFamily="34" charset="0"/>
              </a:rPr>
              <a:t>Исключительные случаи, для которых Закон № 74/2020 не может быть применен</a:t>
            </a:r>
            <a:r>
              <a:rPr lang="ro-RO" altLang="ko-KR" sz="1600" dirty="0">
                <a:solidFill>
                  <a:srgbClr val="002060"/>
                </a:solidFill>
                <a:cs typeface="Arial" pitchFamily="34" charset="0"/>
              </a:rPr>
              <a:t>:</a:t>
            </a:r>
            <a:endParaRPr lang="ru-RU" altLang="ko-KR" sz="1600" dirty="0">
              <a:solidFill>
                <a:srgbClr val="002060"/>
              </a:solidFill>
              <a:cs typeface="Arial" pitchFamily="34" charset="0"/>
            </a:endParaRPr>
          </a:p>
          <a:p>
            <a:pPr marL="342900" indent="-342900" algn="just">
              <a:buFont typeface="+mj-lt"/>
              <a:buAutoNum type="arabicPeriod"/>
            </a:pPr>
            <a:r>
              <a:rPr lang="ru-RU" sz="1600" dirty="0">
                <a:solidFill>
                  <a:schemeClr val="accent6"/>
                </a:solidFill>
              </a:rPr>
              <a:t>Договоры о секторальных закупках, присужденные в целях перепродажи или сдачи внаем третьим лицам</a:t>
            </a:r>
            <a:r>
              <a:rPr lang="ro-RO" sz="1600" dirty="0">
                <a:solidFill>
                  <a:schemeClr val="accent6"/>
                </a:solidFill>
              </a:rPr>
              <a:t>;</a:t>
            </a:r>
          </a:p>
          <a:p>
            <a:pPr marL="342900" indent="-342900" algn="just">
              <a:buFont typeface="+mj-lt"/>
              <a:buAutoNum type="arabicPeriod"/>
            </a:pPr>
            <a:r>
              <a:rPr lang="ru-RU" sz="1600" dirty="0">
                <a:solidFill>
                  <a:schemeClr val="accent6"/>
                </a:solidFill>
              </a:rPr>
              <a:t>Договоры о секторальных закупках и конкурсы решений, присужденные или организованные в иных целях, нежели для осуществления предусмотренной деятельности, или  для осуществления таких видов деятельности за пределами Республики Молдова</a:t>
            </a:r>
            <a:r>
              <a:rPr lang="ro-RO" sz="1600" dirty="0">
                <a:solidFill>
                  <a:schemeClr val="accent6"/>
                </a:solidFill>
              </a:rPr>
              <a:t>;</a:t>
            </a:r>
          </a:p>
          <a:p>
            <a:pPr marL="342900" indent="-342900" algn="just">
              <a:buFont typeface="+mj-lt"/>
              <a:buAutoNum type="arabicPeriod"/>
            </a:pPr>
            <a:r>
              <a:rPr lang="ru-RU" sz="1600" dirty="0">
                <a:solidFill>
                  <a:schemeClr val="accent6"/>
                </a:solidFill>
              </a:rPr>
              <a:t>Договоры и конкурсы решений, присужденные или организованные согласно международным нормам</a:t>
            </a:r>
            <a:r>
              <a:rPr lang="en-US" sz="1600" dirty="0">
                <a:solidFill>
                  <a:schemeClr val="accent6"/>
                </a:solidFill>
              </a:rPr>
              <a:t>;</a:t>
            </a:r>
            <a:endParaRPr lang="ro-RO" sz="1600" dirty="0">
              <a:solidFill>
                <a:schemeClr val="accent6"/>
              </a:solidFill>
            </a:endParaRPr>
          </a:p>
          <a:p>
            <a:pPr marL="342900" indent="-342900" algn="just">
              <a:buFont typeface="+mj-lt"/>
              <a:buAutoNum type="arabicPeriod"/>
            </a:pPr>
            <a:r>
              <a:rPr lang="ru-RU" sz="1600" dirty="0">
                <a:solidFill>
                  <a:schemeClr val="accent6"/>
                </a:solidFill>
              </a:rPr>
              <a:t>Договорам о закупках услуг</a:t>
            </a:r>
            <a:r>
              <a:rPr lang="ro-RO" sz="1600" dirty="0">
                <a:solidFill>
                  <a:schemeClr val="accent6"/>
                </a:solidFill>
              </a:rPr>
              <a:t>:  a) </a:t>
            </a:r>
            <a:r>
              <a:rPr lang="ru-RU" sz="1600" dirty="0">
                <a:solidFill>
                  <a:schemeClr val="accent6"/>
                </a:solidFill>
              </a:rPr>
              <a:t>особые</a:t>
            </a:r>
            <a:r>
              <a:rPr lang="ro-RO" sz="1600" dirty="0">
                <a:solidFill>
                  <a:schemeClr val="accent6"/>
                </a:solidFill>
              </a:rPr>
              <a:t>; b) </a:t>
            </a:r>
            <a:r>
              <a:rPr lang="ru-RU" sz="1600" dirty="0">
                <a:solidFill>
                  <a:schemeClr val="accent6"/>
                </a:solidFill>
              </a:rPr>
              <a:t>присужденные на основе исключительного права</a:t>
            </a:r>
            <a:r>
              <a:rPr lang="ro-RO" sz="1600" dirty="0">
                <a:solidFill>
                  <a:schemeClr val="accent6"/>
                </a:solidFill>
              </a:rPr>
              <a:t>; c) </a:t>
            </a:r>
            <a:r>
              <a:rPr lang="ru-RU" sz="1600" dirty="0">
                <a:solidFill>
                  <a:schemeClr val="accent6"/>
                </a:solidFill>
              </a:rPr>
              <a:t>по исследованиям и разработкам</a:t>
            </a:r>
            <a:r>
              <a:rPr lang="ro-RO" sz="1600" dirty="0">
                <a:solidFill>
                  <a:schemeClr val="accent6"/>
                </a:solidFill>
              </a:rPr>
              <a:t>;</a:t>
            </a:r>
          </a:p>
          <a:p>
            <a:pPr marL="342900" indent="-342900" algn="just">
              <a:buFont typeface="+mj-lt"/>
              <a:buAutoNum type="arabicPeriod"/>
            </a:pPr>
            <a:r>
              <a:rPr lang="ru-RU" sz="1600" dirty="0">
                <a:solidFill>
                  <a:schemeClr val="accent6"/>
                </a:solidFill>
              </a:rPr>
              <a:t>Договоры о закупках, присужденные определенными закупающими субъектами для закупки воды и для поставки энергии или топлива для производства энергии</a:t>
            </a:r>
            <a:r>
              <a:rPr lang="ro-RO" sz="1600" dirty="0">
                <a:solidFill>
                  <a:schemeClr val="accent6"/>
                </a:solidFill>
              </a:rPr>
              <a:t>;</a:t>
            </a:r>
          </a:p>
          <a:p>
            <a:pPr marL="342900" indent="-342900" algn="just">
              <a:buFont typeface="+mj-lt"/>
              <a:buAutoNum type="arabicPeriod"/>
            </a:pPr>
            <a:r>
              <a:rPr lang="ru-RU" sz="1600" dirty="0">
                <a:solidFill>
                  <a:schemeClr val="accent6"/>
                </a:solidFill>
              </a:rPr>
              <a:t>Закупки, включающие аспекты обороны и безопасности</a:t>
            </a:r>
            <a:r>
              <a:rPr lang="ro-RO" sz="1600" dirty="0">
                <a:solidFill>
                  <a:schemeClr val="accent6"/>
                </a:solidFill>
              </a:rPr>
              <a:t>, </a:t>
            </a:r>
            <a:r>
              <a:rPr lang="ru-RU" sz="1600" dirty="0">
                <a:solidFill>
                  <a:schemeClr val="accent6"/>
                </a:solidFill>
              </a:rPr>
              <a:t>смешанные закупки, относящиеся к секторальным видам деятельности и включающие аспекты обороны или безопасности</a:t>
            </a:r>
            <a:r>
              <a:rPr lang="ro-RO" sz="1600" dirty="0">
                <a:solidFill>
                  <a:schemeClr val="accent6"/>
                </a:solidFill>
              </a:rPr>
              <a:t>;</a:t>
            </a:r>
          </a:p>
          <a:p>
            <a:pPr marL="342900" indent="-342900" algn="just">
              <a:buFont typeface="+mj-lt"/>
              <a:buAutoNum type="arabicPeriod"/>
            </a:pPr>
            <a:r>
              <a:rPr lang="ru-RU" sz="1600" dirty="0">
                <a:solidFill>
                  <a:schemeClr val="accent6"/>
                </a:solidFill>
              </a:rPr>
              <a:t>Договоры о закупках, присужденные аффилированному предприятию</a:t>
            </a:r>
            <a:r>
              <a:rPr lang="ro-RO" sz="1600" dirty="0">
                <a:solidFill>
                  <a:schemeClr val="accent6"/>
                </a:solidFill>
              </a:rPr>
              <a:t>, </a:t>
            </a:r>
            <a:r>
              <a:rPr lang="ru-RU" sz="1600" dirty="0">
                <a:solidFill>
                  <a:schemeClr val="accent6"/>
                </a:solidFill>
              </a:rPr>
              <a:t>договоры о закупках, присужденные совместному предприятию или закупающему субъекту, состоящему  в совместном предприятии</a:t>
            </a:r>
            <a:r>
              <a:rPr lang="ro-RO" sz="1600" dirty="0">
                <a:solidFill>
                  <a:schemeClr val="accent6"/>
                </a:solidFill>
              </a:rPr>
              <a:t>.</a:t>
            </a:r>
          </a:p>
          <a:p>
            <a:pPr lvl="0" algn="just">
              <a:spcBef>
                <a:spcPts val="1200"/>
              </a:spcBef>
              <a:defRPr/>
            </a:pPr>
            <a:endParaRPr lang="ro-RO" altLang="ko-KR" sz="1200" dirty="0">
              <a:solidFill>
                <a:srgbClr val="002060"/>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7054" y="2570840"/>
            <a:ext cx="2857500" cy="2857500"/>
          </a:xfrm>
          <a:prstGeom prst="rect">
            <a:avLst/>
          </a:prstGeom>
        </p:spPr>
      </p:pic>
    </p:spTree>
    <p:extLst>
      <p:ext uri="{BB962C8B-B14F-4D97-AF65-F5344CB8AC3E}">
        <p14:creationId xmlns:p14="http://schemas.microsoft.com/office/powerpoint/2010/main" val="2404014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ОБЩИЕ ПРИНЦИПЫ</a:t>
            </a:r>
            <a:endParaRPr lang="ro-RO" sz="3600" b="1" dirty="0">
              <a:solidFill>
                <a:schemeClr val="tx1"/>
              </a:solidFill>
              <a:latin typeface="Calibri" panose="020F0502020204030204"/>
            </a:endParaRPr>
          </a:p>
        </p:txBody>
      </p:sp>
      <p:sp>
        <p:nvSpPr>
          <p:cNvPr id="33" name="TextBox 32"/>
          <p:cNvSpPr txBox="1"/>
          <p:nvPr/>
        </p:nvSpPr>
        <p:spPr>
          <a:xfrm>
            <a:off x="295082" y="1288769"/>
            <a:ext cx="11259270" cy="369332"/>
          </a:xfrm>
          <a:prstGeom prst="rect">
            <a:avLst/>
          </a:prstGeom>
          <a:noFill/>
        </p:spPr>
        <p:txBody>
          <a:bodyPr wrap="square" rtlCol="0">
            <a:spAutoFit/>
          </a:bodyPr>
          <a:lstStyle/>
          <a:p>
            <a:pPr lvl="0" algn="ctr">
              <a:spcBef>
                <a:spcPts val="1200"/>
              </a:spcBef>
              <a:defRPr/>
            </a:pPr>
            <a:r>
              <a:rPr lang="ru-RU" altLang="ko-KR" dirty="0">
                <a:solidFill>
                  <a:srgbClr val="002060"/>
                </a:solidFill>
                <a:cs typeface="Arial" pitchFamily="34" charset="0"/>
              </a:rPr>
              <a:t>Общие принципы, применяемые к секторальным закупкам</a:t>
            </a:r>
            <a:r>
              <a:rPr lang="ro-RO" altLang="ko-KR" dirty="0">
                <a:solidFill>
                  <a:srgbClr val="002060"/>
                </a:solidFill>
                <a:cs typeface="Arial" pitchFamily="34" charset="0"/>
              </a:rPr>
              <a:t>: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8262" y="1768773"/>
            <a:ext cx="2964027" cy="1771075"/>
          </a:xfrm>
          <a:prstGeom prst="rect">
            <a:avLst/>
          </a:prstGeom>
        </p:spPr>
      </p:pic>
      <p:sp>
        <p:nvSpPr>
          <p:cNvPr id="9" name="TextBox 8"/>
          <p:cNvSpPr txBox="1"/>
          <p:nvPr/>
        </p:nvSpPr>
        <p:spPr>
          <a:xfrm>
            <a:off x="3262819" y="3623204"/>
            <a:ext cx="2614417" cy="338554"/>
          </a:xfrm>
          <a:prstGeom prst="rect">
            <a:avLst/>
          </a:prstGeom>
          <a:noFill/>
        </p:spPr>
        <p:txBody>
          <a:bodyPr wrap="square" rtlCol="0">
            <a:spAutoFit/>
          </a:bodyPr>
          <a:lstStyle/>
          <a:p>
            <a:pPr algn="ctr"/>
            <a:r>
              <a:rPr lang="ro-RO" sz="1600" dirty="0">
                <a:ea typeface="Cambria" panose="02040503050406030204" pitchFamily="18" charset="0"/>
              </a:rPr>
              <a:t>2) </a:t>
            </a:r>
            <a:r>
              <a:rPr lang="ru-RU" sz="1600" dirty="0">
                <a:ea typeface="Cambria" panose="02040503050406030204" pitchFamily="18" charset="0"/>
              </a:rPr>
              <a:t>РАВЕНСТВО</a:t>
            </a:r>
            <a:endParaRPr lang="ro-RO" sz="1600" dirty="0">
              <a:ea typeface="Cambria" panose="02040503050406030204" pitchFamily="18" charset="0"/>
            </a:endParaRPr>
          </a:p>
        </p:txBody>
      </p:sp>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185" y="1657989"/>
            <a:ext cx="2732077" cy="1905144"/>
          </a:xfrm>
          <a:prstGeom prst="rect">
            <a:avLst/>
          </a:prstGeom>
        </p:spPr>
      </p:pic>
      <p:sp>
        <p:nvSpPr>
          <p:cNvPr id="11" name="TextBox 10"/>
          <p:cNvSpPr txBox="1"/>
          <p:nvPr/>
        </p:nvSpPr>
        <p:spPr>
          <a:xfrm>
            <a:off x="68357" y="3623204"/>
            <a:ext cx="2614417" cy="338554"/>
          </a:xfrm>
          <a:prstGeom prst="rect">
            <a:avLst/>
          </a:prstGeom>
          <a:noFill/>
        </p:spPr>
        <p:txBody>
          <a:bodyPr wrap="square" rtlCol="0">
            <a:spAutoFit/>
          </a:bodyPr>
          <a:lstStyle/>
          <a:p>
            <a:pPr algn="ctr"/>
            <a:r>
              <a:rPr lang="ro-RO" sz="1600" dirty="0">
                <a:ea typeface="Cambria" panose="02040503050406030204" pitchFamily="18" charset="0"/>
              </a:rPr>
              <a:t>1</a:t>
            </a:r>
            <a:r>
              <a:rPr lang="ru-RU" sz="1600" dirty="0">
                <a:ea typeface="Cambria" panose="02040503050406030204" pitchFamily="18" charset="0"/>
              </a:rPr>
              <a:t>) ЗАКОННОСТЬ</a:t>
            </a:r>
            <a:endParaRPr lang="ro-RO" sz="1600" dirty="0">
              <a:ea typeface="Cambria" panose="02040503050406030204" pitchFamily="18" charset="0"/>
            </a:endParaRPr>
          </a:p>
        </p:txBody>
      </p:sp>
      <p:pic>
        <p:nvPicPr>
          <p:cNvPr id="5" name="Рисунок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9744" y="1901021"/>
            <a:ext cx="1780360" cy="1780360"/>
          </a:xfrm>
          <a:prstGeom prst="rect">
            <a:avLst/>
          </a:prstGeom>
        </p:spPr>
      </p:pic>
      <p:sp>
        <p:nvSpPr>
          <p:cNvPr id="13" name="TextBox 12"/>
          <p:cNvSpPr txBox="1"/>
          <p:nvPr/>
        </p:nvSpPr>
        <p:spPr>
          <a:xfrm>
            <a:off x="6272716" y="3647013"/>
            <a:ext cx="2614417" cy="584775"/>
          </a:xfrm>
          <a:prstGeom prst="rect">
            <a:avLst/>
          </a:prstGeom>
          <a:noFill/>
        </p:spPr>
        <p:txBody>
          <a:bodyPr wrap="square" rtlCol="0">
            <a:spAutoFit/>
          </a:bodyPr>
          <a:lstStyle/>
          <a:p>
            <a:pPr algn="ctr"/>
            <a:r>
              <a:rPr lang="ro-RO" sz="1600" dirty="0">
                <a:ea typeface="Cambria" panose="02040503050406030204" pitchFamily="18" charset="0"/>
              </a:rPr>
              <a:t>3) </a:t>
            </a:r>
            <a:r>
              <a:rPr lang="ru-RU" sz="1600" dirty="0">
                <a:ea typeface="Cambria" panose="02040503050406030204" pitchFamily="18" charset="0"/>
              </a:rPr>
              <a:t>ЗАПРЕТ ДИСКРИМИНАЦИИ</a:t>
            </a:r>
            <a:endParaRPr lang="ro-RO" sz="1600" dirty="0">
              <a:ea typeface="Cambria" panose="02040503050406030204" pitchFamily="18" charset="0"/>
            </a:endParaRPr>
          </a:p>
        </p:txBody>
      </p:sp>
      <p:pic>
        <p:nvPicPr>
          <p:cNvPr id="6" name="Рисунок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9793" y="1864932"/>
            <a:ext cx="1662112" cy="1662112"/>
          </a:xfrm>
          <a:prstGeom prst="rect">
            <a:avLst/>
          </a:prstGeom>
        </p:spPr>
      </p:pic>
      <p:sp>
        <p:nvSpPr>
          <p:cNvPr id="15" name="TextBox 14"/>
          <p:cNvSpPr txBox="1"/>
          <p:nvPr/>
        </p:nvSpPr>
        <p:spPr>
          <a:xfrm>
            <a:off x="9177559" y="3609469"/>
            <a:ext cx="2614417" cy="338554"/>
          </a:xfrm>
          <a:prstGeom prst="rect">
            <a:avLst/>
          </a:prstGeom>
          <a:noFill/>
        </p:spPr>
        <p:txBody>
          <a:bodyPr wrap="square" rtlCol="0">
            <a:spAutoFit/>
          </a:bodyPr>
          <a:lstStyle/>
          <a:p>
            <a:pPr algn="ctr"/>
            <a:r>
              <a:rPr lang="ro-RO" sz="1600" dirty="0">
                <a:ea typeface="Cambria" panose="02040503050406030204" pitchFamily="18" charset="0"/>
              </a:rPr>
              <a:t>4) </a:t>
            </a:r>
            <a:r>
              <a:rPr lang="ru-RU" sz="1600" dirty="0">
                <a:ea typeface="Cambria" panose="02040503050406030204" pitchFamily="18" charset="0"/>
              </a:rPr>
              <a:t>ПРОЗРАЧНОСТЬ</a:t>
            </a:r>
            <a:endParaRPr lang="ro-RO" sz="1600" dirty="0">
              <a:ea typeface="Cambria" panose="02040503050406030204" pitchFamily="18" charset="0"/>
            </a:endParaRPr>
          </a:p>
        </p:txBody>
      </p:sp>
      <p:pic>
        <p:nvPicPr>
          <p:cNvPr id="7" name="Рисунок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89242" y="3964642"/>
            <a:ext cx="1974303" cy="1974303"/>
          </a:xfrm>
          <a:prstGeom prst="rect">
            <a:avLst/>
          </a:prstGeom>
        </p:spPr>
      </p:pic>
      <p:sp>
        <p:nvSpPr>
          <p:cNvPr id="17" name="TextBox 16"/>
          <p:cNvSpPr txBox="1"/>
          <p:nvPr/>
        </p:nvSpPr>
        <p:spPr>
          <a:xfrm>
            <a:off x="813752" y="5821060"/>
            <a:ext cx="2614417" cy="338554"/>
          </a:xfrm>
          <a:prstGeom prst="rect">
            <a:avLst/>
          </a:prstGeom>
          <a:noFill/>
        </p:spPr>
        <p:txBody>
          <a:bodyPr wrap="square" rtlCol="0">
            <a:spAutoFit/>
          </a:bodyPr>
          <a:lstStyle/>
          <a:p>
            <a:pPr algn="ctr"/>
            <a:r>
              <a:rPr lang="ro-RO" sz="1600" dirty="0">
                <a:ea typeface="Cambria" panose="02040503050406030204" pitchFamily="18" charset="0"/>
              </a:rPr>
              <a:t>5) </a:t>
            </a:r>
            <a:r>
              <a:rPr lang="ru-RU" sz="1600" dirty="0">
                <a:ea typeface="Cambria" panose="02040503050406030204" pitchFamily="18" charset="0"/>
              </a:rPr>
              <a:t>ПРОПОРЦИОНАЛЬНОСТЬ</a:t>
            </a:r>
            <a:endParaRPr lang="ro-RO" sz="1600" dirty="0">
              <a:ea typeface="Cambria" panose="02040503050406030204" pitchFamily="18" charset="0"/>
            </a:endParaRPr>
          </a:p>
        </p:txBody>
      </p:sp>
      <p:pic>
        <p:nvPicPr>
          <p:cNvPr id="8" name="Рисунок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33782" y="4217813"/>
            <a:ext cx="2020225" cy="1616180"/>
          </a:xfrm>
          <a:prstGeom prst="rect">
            <a:avLst/>
          </a:prstGeom>
        </p:spPr>
      </p:pic>
      <p:sp>
        <p:nvSpPr>
          <p:cNvPr id="19" name="TextBox 18"/>
          <p:cNvSpPr txBox="1"/>
          <p:nvPr/>
        </p:nvSpPr>
        <p:spPr>
          <a:xfrm>
            <a:off x="3609347" y="5816297"/>
            <a:ext cx="2614417" cy="584775"/>
          </a:xfrm>
          <a:prstGeom prst="rect">
            <a:avLst/>
          </a:prstGeom>
          <a:noFill/>
        </p:spPr>
        <p:txBody>
          <a:bodyPr wrap="square" rtlCol="0">
            <a:spAutoFit/>
          </a:bodyPr>
          <a:lstStyle/>
          <a:p>
            <a:pPr algn="ctr"/>
            <a:r>
              <a:rPr lang="ro-RO" sz="1600" dirty="0">
                <a:ea typeface="Cambria" panose="02040503050406030204" pitchFamily="18" charset="0"/>
              </a:rPr>
              <a:t>6) </a:t>
            </a:r>
            <a:r>
              <a:rPr lang="ru-RU" sz="1600" dirty="0">
                <a:ea typeface="Cambria" panose="02040503050406030204" pitchFamily="18" charset="0"/>
              </a:rPr>
              <a:t>ПРОДВИЖЕНИЕ КОНКУРЕНЦИИ</a:t>
            </a:r>
            <a:endParaRPr lang="ro-RO" sz="1600" dirty="0">
              <a:ea typeface="Cambria" panose="02040503050406030204" pitchFamily="18" charset="0"/>
            </a:endParaRPr>
          </a:p>
        </p:txBody>
      </p:sp>
      <p:pic>
        <p:nvPicPr>
          <p:cNvPr id="14" name="Рисунок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44187" y="4342261"/>
            <a:ext cx="1497434" cy="1474036"/>
          </a:xfrm>
          <a:prstGeom prst="rect">
            <a:avLst/>
          </a:prstGeom>
        </p:spPr>
      </p:pic>
      <p:sp>
        <p:nvSpPr>
          <p:cNvPr id="23" name="TextBox 22"/>
          <p:cNvSpPr txBox="1"/>
          <p:nvPr/>
        </p:nvSpPr>
        <p:spPr>
          <a:xfrm>
            <a:off x="6333507" y="5825819"/>
            <a:ext cx="2614417" cy="584775"/>
          </a:xfrm>
          <a:prstGeom prst="rect">
            <a:avLst/>
          </a:prstGeom>
          <a:noFill/>
        </p:spPr>
        <p:txBody>
          <a:bodyPr wrap="square" rtlCol="0">
            <a:spAutoFit/>
          </a:bodyPr>
          <a:lstStyle/>
          <a:p>
            <a:pPr algn="ctr"/>
            <a:r>
              <a:rPr lang="ro-RO" sz="1600" dirty="0">
                <a:latin typeface="Arial Narrow" panose="020B0606020202030204" pitchFamily="34" charset="0"/>
                <a:ea typeface="Cambria" panose="02040503050406030204" pitchFamily="18" charset="0"/>
              </a:rPr>
              <a:t>7</a:t>
            </a:r>
            <a:r>
              <a:rPr lang="ro-RO" sz="1600" dirty="0">
                <a:ea typeface="Cambria" panose="02040503050406030204" pitchFamily="18" charset="0"/>
              </a:rPr>
              <a:t>) </a:t>
            </a:r>
            <a:r>
              <a:rPr lang="ru-RU" sz="1600" dirty="0">
                <a:ea typeface="Cambria" panose="02040503050406030204" pitchFamily="18" charset="0"/>
              </a:rPr>
              <a:t>ЗАЩИТА ОКРУЖАЮЩЕЙ СРЕДЫ</a:t>
            </a:r>
            <a:endParaRPr lang="ro-RO" sz="1600" dirty="0">
              <a:ea typeface="Cambria" panose="02040503050406030204" pitchFamily="18" charset="0"/>
            </a:endParaRPr>
          </a:p>
        </p:txBody>
      </p:sp>
      <p:pic>
        <p:nvPicPr>
          <p:cNvPr id="16" name="Рисунок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47198" y="3905663"/>
            <a:ext cx="2253951" cy="2253951"/>
          </a:xfrm>
          <a:prstGeom prst="rect">
            <a:avLst/>
          </a:prstGeom>
        </p:spPr>
      </p:pic>
      <p:sp>
        <p:nvSpPr>
          <p:cNvPr id="25" name="TextBox 24"/>
          <p:cNvSpPr txBox="1"/>
          <p:nvPr/>
        </p:nvSpPr>
        <p:spPr>
          <a:xfrm>
            <a:off x="8931038" y="5829397"/>
            <a:ext cx="2614417" cy="338554"/>
          </a:xfrm>
          <a:prstGeom prst="rect">
            <a:avLst/>
          </a:prstGeom>
          <a:noFill/>
        </p:spPr>
        <p:txBody>
          <a:bodyPr wrap="square" rtlCol="0">
            <a:spAutoFit/>
          </a:bodyPr>
          <a:lstStyle/>
          <a:p>
            <a:pPr algn="ctr"/>
            <a:r>
              <a:rPr lang="ro-RO" sz="1600" dirty="0">
                <a:ea typeface="Cambria" panose="02040503050406030204" pitchFamily="18" charset="0"/>
              </a:rPr>
              <a:t>8) </a:t>
            </a:r>
            <a:r>
              <a:rPr lang="ru-RU" sz="1600" dirty="0">
                <a:ea typeface="Cambria" panose="02040503050406030204" pitchFamily="18" charset="0"/>
              </a:rPr>
              <a:t>ЗАЩИТА ТРУДА</a:t>
            </a:r>
            <a:endParaRPr lang="ro-RO" sz="1600" dirty="0">
              <a:ea typeface="Cambria" panose="02040503050406030204" pitchFamily="18" charset="0"/>
            </a:endParaRPr>
          </a:p>
        </p:txBody>
      </p:sp>
    </p:spTree>
    <p:extLst>
      <p:ext uri="{BB962C8B-B14F-4D97-AF65-F5344CB8AC3E}">
        <p14:creationId xmlns:p14="http://schemas.microsoft.com/office/powerpoint/2010/main" val="2189787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ПЛАН ЗАКУПКИ </a:t>
            </a:r>
            <a:endParaRPr lang="ro-RO" sz="3600" dirty="0">
              <a:latin typeface="+mn-lt"/>
            </a:endParaRPr>
          </a:p>
        </p:txBody>
      </p:sp>
      <p:sp>
        <p:nvSpPr>
          <p:cNvPr id="6" name="Объект 5"/>
          <p:cNvSpPr>
            <a:spLocks noGrp="1"/>
          </p:cNvSpPr>
          <p:nvPr>
            <p:ph idx="1"/>
          </p:nvPr>
        </p:nvSpPr>
        <p:spPr/>
        <p:txBody>
          <a:bodyPr>
            <a:normAutofit fontScale="62500" lnSpcReduction="20000"/>
          </a:bodyPr>
          <a:lstStyle/>
          <a:p>
            <a:pPr algn="just"/>
            <a:r>
              <a:rPr lang="ru-RU" sz="2900" dirty="0"/>
              <a:t>Этап планирования/подготовки процесса секторальных закупок начинается с определения потребностей и разработки годовых планов секторальных закупок, который заканчивается утверждением руководителем закупающего субъекта/центрального закупочного органа документации по присуждению, включая подтверждающие документы.</a:t>
            </a:r>
            <a:endParaRPr lang="ro-MD" sz="2900" dirty="0"/>
          </a:p>
          <a:p>
            <a:pPr marL="0" indent="0" algn="just">
              <a:buNone/>
            </a:pPr>
            <a:endParaRPr lang="ro-MD" sz="2900" dirty="0"/>
          </a:p>
          <a:p>
            <a:pPr algn="just"/>
            <a:r>
              <a:rPr lang="ru-RU" dirty="0"/>
              <a:t>Условия планирования договоров о секторальных закупках являются следующими</a:t>
            </a:r>
            <a:r>
              <a:rPr lang="ro-MD" dirty="0"/>
              <a:t>:</a:t>
            </a:r>
            <a:endParaRPr lang="ru-RU" dirty="0"/>
          </a:p>
          <a:p>
            <a:pPr marL="0" indent="0">
              <a:buNone/>
            </a:pPr>
            <a:r>
              <a:rPr lang="ro-MD" dirty="0"/>
              <a:t>a) </a:t>
            </a:r>
            <a:r>
              <a:rPr lang="ru-RU" dirty="0"/>
              <a:t>точное знание потребностей в товарах, работах или услугах;</a:t>
            </a:r>
          </a:p>
          <a:p>
            <a:pPr marL="0" indent="0">
              <a:buNone/>
            </a:pPr>
            <a:r>
              <a:rPr lang="ro-MD" dirty="0"/>
              <a:t>b) </a:t>
            </a:r>
            <a:r>
              <a:rPr lang="ru-RU" dirty="0"/>
              <a:t>наличие финансовых средств или подтверждения их выделения</a:t>
            </a:r>
            <a:r>
              <a:rPr lang="ro-MD" dirty="0"/>
              <a:t>;</a:t>
            </a:r>
            <a:endParaRPr lang="ru-RU" dirty="0"/>
          </a:p>
          <a:p>
            <a:pPr marL="0" indent="0">
              <a:buNone/>
            </a:pPr>
            <a:r>
              <a:rPr lang="ro-MD" dirty="0"/>
              <a:t>c) </a:t>
            </a:r>
            <a:r>
              <a:rPr lang="ru-RU" dirty="0"/>
              <a:t>расчет оценочной стоимости договоров о секторальных закупках, а в случае одновременного заключения договоров в виде отдельных лотов, – расчет совокупной стоимости всех лотов</a:t>
            </a:r>
            <a:r>
              <a:rPr lang="ro-MD" dirty="0"/>
              <a:t>.</a:t>
            </a:r>
          </a:p>
          <a:p>
            <a:pPr lvl="0"/>
            <a:r>
              <a:rPr lang="ru-RU" dirty="0"/>
              <a:t>При выборе процедуры присуждения закупающий субъект должн учитывать следующие аспекты:</a:t>
            </a:r>
          </a:p>
          <a:p>
            <a:pPr marL="0" indent="0">
              <a:buNone/>
            </a:pPr>
            <a:r>
              <a:rPr lang="it-IT" dirty="0"/>
              <a:t>a) </a:t>
            </a:r>
            <a:r>
              <a:rPr lang="ru-RU" dirty="0"/>
              <a:t>оценочная стоимость договора о секторальных закупках</a:t>
            </a:r>
            <a:r>
              <a:rPr lang="it-IT" dirty="0"/>
              <a:t>;</a:t>
            </a:r>
            <a:endParaRPr lang="ru-RU" dirty="0"/>
          </a:p>
          <a:p>
            <a:pPr marL="0" indent="0">
              <a:buNone/>
            </a:pPr>
            <a:r>
              <a:rPr lang="it-IT" dirty="0"/>
              <a:t>b) </a:t>
            </a:r>
            <a:r>
              <a:rPr lang="ru-RU" dirty="0"/>
              <a:t>сложность присуждаемого договора о</a:t>
            </a:r>
            <a:r>
              <a:rPr lang="ro-MD" dirty="0"/>
              <a:t> </a:t>
            </a:r>
            <a:r>
              <a:rPr lang="ru-RU" dirty="0"/>
              <a:t>секторальных закупках/рамочного соглашения</a:t>
            </a:r>
            <a:r>
              <a:rPr lang="it-IT" dirty="0"/>
              <a:t>;</a:t>
            </a:r>
            <a:endParaRPr lang="ru-RU" dirty="0"/>
          </a:p>
          <a:p>
            <a:pPr marL="0" indent="0">
              <a:buNone/>
            </a:pPr>
            <a:r>
              <a:rPr lang="it-IT" dirty="0"/>
              <a:t>c) </a:t>
            </a:r>
            <a:r>
              <a:rPr lang="ru-RU" dirty="0"/>
              <a:t>выполнение особых условий для применения определенных процедур присуждения</a:t>
            </a:r>
            <a:r>
              <a:rPr lang="ro-MD" dirty="0"/>
              <a:t>.</a:t>
            </a: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204726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ПЛАН ЗАКУПКИ </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dirty="0"/>
              <a:t> </a:t>
            </a:r>
            <a:r>
              <a:rPr lang="ru-RU" sz="1900" dirty="0"/>
              <a:t>Если договор о секторальных закупках товаров или услуг предполагает разбивку на несколько лотов, процедура закупки также осуществляется по лотам с определением победителя  для каждого лота в отдельности.</a:t>
            </a:r>
            <a:endParaRPr lang="ro-MD" sz="1900" dirty="0"/>
          </a:p>
          <a:p>
            <a:pPr algn="just"/>
            <a:r>
              <a:rPr lang="ru-RU" sz="1900" dirty="0"/>
              <a:t>Планирование договоров о секторальных закупках работ осуществляется для всего объекта (строительства) или путем объединения нескольких объектов в лоты с возможностью победителя для каждого объекта/лота в отдельности (для каждого строительства).</a:t>
            </a:r>
            <a:endParaRPr lang="ro-MD" sz="1900" dirty="0"/>
          </a:p>
          <a:p>
            <a:pPr algn="just"/>
            <a:r>
              <a:rPr lang="ru-RU" sz="1900" dirty="0"/>
              <a:t>При присуждении договоров о секторальных закупках/рамочных соглашений по отдельным лотам, закупающий субъект руководствуется положениями ст. 56 Закона № 74/2020</a:t>
            </a:r>
            <a:r>
              <a:rPr lang="ro-MD" sz="1900" dirty="0"/>
              <a:t>.</a:t>
            </a:r>
            <a:endParaRPr lang="ru-RU" sz="19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12104471"/>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ПЛАН ЗАКУПКИ </a:t>
            </a:r>
            <a:endParaRPr lang="ro-RO" sz="3600" dirty="0">
              <a:latin typeface="+mn-lt"/>
            </a:endParaRPr>
          </a:p>
        </p:txBody>
      </p:sp>
      <p:sp>
        <p:nvSpPr>
          <p:cNvPr id="6" name="Объект 5"/>
          <p:cNvSpPr>
            <a:spLocks noGrp="1"/>
          </p:cNvSpPr>
          <p:nvPr>
            <p:ph idx="1"/>
          </p:nvPr>
        </p:nvSpPr>
        <p:spPr/>
        <p:txBody>
          <a:bodyPr>
            <a:normAutofit/>
          </a:bodyPr>
          <a:lstStyle/>
          <a:p>
            <a:pPr lvl="0"/>
            <a:r>
              <a:rPr lang="ru-RU" sz="1800" dirty="0"/>
              <a:t>План закупки</a:t>
            </a:r>
            <a:r>
              <a:rPr lang="it-IT" sz="1800" dirty="0"/>
              <a:t>:</a:t>
            </a:r>
            <a:endParaRPr lang="ru-RU" sz="1800" dirty="0"/>
          </a:p>
          <a:p>
            <a:pPr marL="0" indent="0" algn="just">
              <a:buNone/>
            </a:pPr>
            <a:r>
              <a:rPr lang="it-IT" sz="1800" dirty="0"/>
              <a:t>a) </a:t>
            </a:r>
            <a:r>
              <a:rPr lang="ru-RU" sz="1800" dirty="0"/>
              <a:t>согласуется с производственными планами, инвестиционными планами, утвержденными, при необходимости, Национальным Агентством по Регулированию Энергетики, органами местного публичного управления</a:t>
            </a:r>
            <a:r>
              <a:rPr lang="it-IT" sz="1800" dirty="0"/>
              <a:t>;</a:t>
            </a:r>
            <a:endParaRPr lang="ru-RU" sz="1800" dirty="0"/>
          </a:p>
          <a:p>
            <a:pPr marL="0" indent="0" algn="just">
              <a:buNone/>
            </a:pPr>
            <a:r>
              <a:rPr lang="it-IT" sz="1800" dirty="0"/>
              <a:t>b) </a:t>
            </a:r>
            <a:r>
              <a:rPr lang="ru-RU" sz="1800" dirty="0"/>
              <a:t>разрабатывается до начала</a:t>
            </a:r>
            <a:r>
              <a:rPr lang="ro-MD" sz="1800" dirty="0"/>
              <a:t> </a:t>
            </a:r>
            <a:r>
              <a:rPr lang="ru-RU" sz="1800" dirty="0"/>
              <a:t>отчетного года</a:t>
            </a:r>
            <a:r>
              <a:rPr lang="it-IT" sz="1800" dirty="0"/>
              <a:t>;</a:t>
            </a:r>
            <a:endParaRPr lang="ru-RU" sz="1800" dirty="0"/>
          </a:p>
          <a:p>
            <a:pPr marL="0" indent="0" algn="just">
              <a:buNone/>
            </a:pPr>
            <a:r>
              <a:rPr lang="it-IT" sz="1800" dirty="0"/>
              <a:t>c)</a:t>
            </a:r>
            <a:r>
              <a:rPr lang="ru-RU" sz="1800" dirty="0"/>
              <a:t> согласуется с подразделениями бенефициара в отношении типа и количества товаров, работ или услуг, необходимых для непрерывной деятельности предприятия в следующем календарном году</a:t>
            </a:r>
            <a:r>
              <a:rPr lang="it-IT" sz="1800" dirty="0"/>
              <a:t>;</a:t>
            </a:r>
            <a:endParaRPr lang="ru-RU" sz="1800" dirty="0"/>
          </a:p>
          <a:p>
            <a:pPr marL="0" indent="0" algn="just">
              <a:buNone/>
            </a:pPr>
            <a:r>
              <a:rPr lang="it-IT" sz="1800" dirty="0"/>
              <a:t>c) </a:t>
            </a:r>
            <a:r>
              <a:rPr lang="ru-RU" sz="1800" dirty="0"/>
              <a:t>дорабатывается после утверждения производственных планов, инвестиционных планов</a:t>
            </a:r>
            <a:r>
              <a:rPr lang="it-IT" sz="1800" dirty="0"/>
              <a:t>;</a:t>
            </a:r>
            <a:endParaRPr lang="ru-RU" sz="1800" dirty="0"/>
          </a:p>
          <a:p>
            <a:pPr marL="0" indent="0" algn="just">
              <a:buNone/>
            </a:pPr>
            <a:r>
              <a:rPr lang="it-IT" sz="1800" dirty="0"/>
              <a:t>d)</a:t>
            </a:r>
            <a:r>
              <a:rPr lang="ru-RU" sz="1800" dirty="0"/>
              <a:t> изменяется или дополняется, если происходят изменения в производственных планах, инвестиционных планах и определяются новые финансовые ресурсы, соответственно</a:t>
            </a:r>
            <a:r>
              <a:rPr lang="ro-MD"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23829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sz="3600" dirty="0">
                <a:latin typeface="+mn-lt"/>
              </a:rPr>
              <a:t>ОБЩИЕ ПОЛОЖЕНИЯ</a:t>
            </a:r>
            <a:endParaRPr lang="ro-RO" sz="3600" dirty="0">
              <a:latin typeface="+mn-lt"/>
            </a:endParaRPr>
          </a:p>
        </p:txBody>
      </p:sp>
      <p:sp>
        <p:nvSpPr>
          <p:cNvPr id="33" name="TextBox 32"/>
          <p:cNvSpPr txBox="1"/>
          <p:nvPr/>
        </p:nvSpPr>
        <p:spPr>
          <a:xfrm>
            <a:off x="1048824" y="1545621"/>
            <a:ext cx="10518434" cy="553998"/>
          </a:xfrm>
          <a:prstGeom prst="rect">
            <a:avLst/>
          </a:prstGeom>
          <a:noFill/>
        </p:spPr>
        <p:txBody>
          <a:bodyPr wrap="square" rtlCol="0">
            <a:spAutoFit/>
          </a:bodyPr>
          <a:lstStyle/>
          <a:p>
            <a:pPr lvl="0" algn="just">
              <a:spcBef>
                <a:spcPts val="1200"/>
              </a:spcBef>
              <a:defRPr/>
            </a:pPr>
            <a:endParaRPr lang="ro-RO" sz="1400" i="1" kern="0" dirty="0">
              <a:solidFill>
                <a:srgbClr val="002060"/>
              </a:solidFill>
              <a:latin typeface="Calibri" pitchFamily="34" charset="0"/>
            </a:endParaRPr>
          </a:p>
          <a:p>
            <a:pPr algn="ct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5918" y="1451210"/>
            <a:ext cx="1732200" cy="1732200"/>
          </a:xfrm>
          <a:prstGeom prst="rect">
            <a:avLst/>
          </a:prstGeom>
        </p:spPr>
      </p:pic>
      <p:sp>
        <p:nvSpPr>
          <p:cNvPr id="4" name="TextBox 3"/>
          <p:cNvSpPr txBox="1"/>
          <p:nvPr/>
        </p:nvSpPr>
        <p:spPr>
          <a:xfrm>
            <a:off x="719091" y="3277821"/>
            <a:ext cx="10626571" cy="2308324"/>
          </a:xfrm>
          <a:prstGeom prst="rect">
            <a:avLst/>
          </a:prstGeom>
          <a:noFill/>
        </p:spPr>
        <p:txBody>
          <a:bodyPr wrap="square" rtlCol="0">
            <a:spAutoFit/>
          </a:bodyPr>
          <a:lstStyle/>
          <a:p>
            <a:pPr algn="just"/>
            <a:r>
              <a:rPr lang="ru-RU" dirty="0"/>
              <a:t>Закон </a:t>
            </a:r>
            <a:r>
              <a:rPr lang="ro-RO" dirty="0"/>
              <a:t>№</a:t>
            </a:r>
            <a:r>
              <a:rPr lang="ru-RU" dirty="0"/>
              <a:t> </a:t>
            </a:r>
            <a:r>
              <a:rPr lang="ro-RO" dirty="0"/>
              <a:t>74</a:t>
            </a:r>
            <a:r>
              <a:rPr lang="en-GB" dirty="0"/>
              <a:t>/</a:t>
            </a:r>
            <a:r>
              <a:rPr lang="ro-RO" dirty="0"/>
              <a:t>2020 </a:t>
            </a:r>
            <a:r>
              <a:rPr lang="ru-RU" dirty="0"/>
              <a:t>о закупках в секторах энергетики, водных ресурсов, транспорта и почтовых услуг частично перелагает Директиву 2014/25/ЕС Европейского Парламента и Совета от 26 февраля 2014 года о закупках организациями, осуществляющими деятельность в секторах водных ресурсов, энергетики, транспорта и почтовых услуг, и отмене Директивы 2004/17/ЕС, опубликованную в Официальном журнале Европейского Союза L 94 от 28 марта 2014 года, измененную Делегированным регламентом (ЕС) 2017/2364 Комиссии от 18 декабря 2017 года, вносящим поправки в Директиву 2014/25/ЕС Европейского Парламента и Совета в отношении пороговых значений для процедур заключения договоров о государственных закупках.</a:t>
            </a:r>
            <a:endParaRPr lang="ro-RO" dirty="0"/>
          </a:p>
        </p:txBody>
      </p:sp>
    </p:spTree>
    <p:extLst>
      <p:ext uri="{BB962C8B-B14F-4D97-AF65-F5344CB8AC3E}">
        <p14:creationId xmlns:p14="http://schemas.microsoft.com/office/powerpoint/2010/main" val="29034947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ПЛАН ЗАКУПКИ </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Для дополнительных закупок (изменение производственных планов, инвестиционных планов</a:t>
            </a:r>
            <a:r>
              <a:rPr lang="ro-MD" sz="1800" dirty="0"/>
              <a:t>, </a:t>
            </a:r>
            <a:r>
              <a:rPr lang="ru-RU" sz="1800" dirty="0"/>
              <a:t>предоставление субсидий), о которых не было известно на момент составления плана закупок, осуществляется новая процедура закупки в соответствии с пороговыми суммами, предусмотренными Законом</a:t>
            </a:r>
            <a:r>
              <a:rPr lang="ro-MD" sz="1800" dirty="0"/>
              <a:t> </a:t>
            </a:r>
            <a:r>
              <a:rPr lang="ru-RU" sz="1800" dirty="0"/>
              <a:t>№ 74/2020 </a:t>
            </a:r>
            <a:r>
              <a:rPr lang="it-IT" sz="1800" dirty="0"/>
              <a:t>.</a:t>
            </a:r>
            <a:endParaRPr lang="ro-MD" sz="1800" dirty="0"/>
          </a:p>
          <a:p>
            <a:pPr algn="just"/>
            <a:r>
              <a:rPr lang="ru-RU" sz="1800" dirty="0"/>
              <a:t>Когда договор о секторальных закупках расторгается и закупающий субъект нуждается в товарах, работах или услугах, предусмотренных в этом договоре, он должен провести новые процедуры закупок на основе остатка (недоставленного, невыплаченного или невыполненного объема) первоначального договора и сводя эти процедуры к порогам, предусмотренным Законом № 74/2020.</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99737849"/>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ПЛАН ЗАКУПКИ </a:t>
            </a:r>
            <a:endParaRPr lang="ro-RO" sz="3600" dirty="0">
              <a:latin typeface="+mn-lt"/>
            </a:endParaRPr>
          </a:p>
        </p:txBody>
      </p:sp>
      <p:graphicFrame>
        <p:nvGraphicFramePr>
          <p:cNvPr id="3" name="Объект 2"/>
          <p:cNvGraphicFramePr>
            <a:graphicFrameLocks noGrp="1"/>
          </p:cNvGraphicFramePr>
          <p:nvPr>
            <p:ph idx="1"/>
            <p:extLst>
              <p:ext uri="{D42A27DB-BD31-4B8C-83A1-F6EECF244321}">
                <p14:modId xmlns:p14="http://schemas.microsoft.com/office/powerpoint/2010/main" val="2990780349"/>
              </p:ext>
            </p:extLst>
          </p:nvPr>
        </p:nvGraphicFramePr>
        <p:xfrm>
          <a:off x="838200" y="3086893"/>
          <a:ext cx="10837985" cy="3139440"/>
        </p:xfrm>
        <a:graphic>
          <a:graphicData uri="http://schemas.openxmlformats.org/drawingml/2006/table">
            <a:tbl>
              <a:tblPr firstRow="1" firstCol="1" bandRow="1" bandCol="1">
                <a:tableStyleId>{5C22544A-7EE6-4342-B048-85BDC9FD1C3A}</a:tableStyleId>
              </a:tblPr>
              <a:tblGrid>
                <a:gridCol w="691575">
                  <a:extLst>
                    <a:ext uri="{9D8B030D-6E8A-4147-A177-3AD203B41FA5}">
                      <a16:colId xmlns:a16="http://schemas.microsoft.com/office/drawing/2014/main" val="655026882"/>
                    </a:ext>
                  </a:extLst>
                </a:gridCol>
                <a:gridCol w="2921086">
                  <a:extLst>
                    <a:ext uri="{9D8B030D-6E8A-4147-A177-3AD203B41FA5}">
                      <a16:colId xmlns:a16="http://schemas.microsoft.com/office/drawing/2014/main" val="2034532464"/>
                    </a:ext>
                  </a:extLst>
                </a:gridCol>
                <a:gridCol w="1806331">
                  <a:extLst>
                    <a:ext uri="{9D8B030D-6E8A-4147-A177-3AD203B41FA5}">
                      <a16:colId xmlns:a16="http://schemas.microsoft.com/office/drawing/2014/main" val="1344572197"/>
                    </a:ext>
                  </a:extLst>
                </a:gridCol>
                <a:gridCol w="1508174">
                  <a:extLst>
                    <a:ext uri="{9D8B030D-6E8A-4147-A177-3AD203B41FA5}">
                      <a16:colId xmlns:a16="http://schemas.microsoft.com/office/drawing/2014/main" val="2757445342"/>
                    </a:ext>
                  </a:extLst>
                </a:gridCol>
                <a:gridCol w="2104488">
                  <a:extLst>
                    <a:ext uri="{9D8B030D-6E8A-4147-A177-3AD203B41FA5}">
                      <a16:colId xmlns:a16="http://schemas.microsoft.com/office/drawing/2014/main" val="3131442522"/>
                    </a:ext>
                  </a:extLst>
                </a:gridCol>
                <a:gridCol w="1806331">
                  <a:extLst>
                    <a:ext uri="{9D8B030D-6E8A-4147-A177-3AD203B41FA5}">
                      <a16:colId xmlns:a16="http://schemas.microsoft.com/office/drawing/2014/main" val="4009862701"/>
                    </a:ext>
                  </a:extLst>
                </a:gridCol>
              </a:tblGrid>
              <a:tr h="898999">
                <a:tc>
                  <a:txBody>
                    <a:bodyPr/>
                    <a:lstStyle/>
                    <a:p>
                      <a:pPr indent="457200" algn="l">
                        <a:spcAft>
                          <a:spcPts val="0"/>
                        </a:spcAft>
                      </a:pPr>
                      <a:endParaRPr lang="en-US" sz="1000" dirty="0">
                        <a:effectLst/>
                        <a:latin typeface="Times New Roman" panose="02020603050405020304" pitchFamily="18" charset="0"/>
                        <a:ea typeface="Times New Roman" panose="02020603050405020304" pitchFamily="18" charset="0"/>
                      </a:endParaRPr>
                    </a:p>
                    <a:p>
                      <a:pPr indent="457200" algn="l">
                        <a:spcAft>
                          <a:spcPts val="0"/>
                        </a:spcAft>
                      </a:pPr>
                      <a:endParaRPr lang="ru-RU"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indent="457200" algn="ctr">
                        <a:spcAft>
                          <a:spcPts val="0"/>
                        </a:spcAft>
                      </a:pPr>
                      <a:r>
                        <a:rPr lang="ru-RU" sz="1600" dirty="0">
                          <a:effectLst/>
                        </a:rPr>
                        <a:t>Изложение предмета закупки</a:t>
                      </a:r>
                      <a:endParaRPr lang="ru-RU"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Bef>
                          <a:spcPts val="1200"/>
                        </a:spcBef>
                        <a:spcAft>
                          <a:spcPts val="0"/>
                        </a:spcAft>
                      </a:pPr>
                      <a:endParaRPr lang="en-US" sz="1600" dirty="0">
                        <a:effectLst/>
                      </a:endParaRPr>
                    </a:p>
                    <a:p>
                      <a:pPr indent="457200" algn="ctr">
                        <a:spcBef>
                          <a:spcPts val="1200"/>
                        </a:spcBef>
                        <a:spcAft>
                          <a:spcPts val="0"/>
                        </a:spcAft>
                      </a:pPr>
                      <a:r>
                        <a:rPr lang="ru-RU" sz="1600" dirty="0">
                          <a:effectLst/>
                        </a:rPr>
                        <a:t>Код </a:t>
                      </a:r>
                      <a:r>
                        <a:rPr lang="ro-RO" sz="1600" dirty="0">
                          <a:effectLst/>
                        </a:rPr>
                        <a:t>CPV</a:t>
                      </a:r>
                      <a:endParaRPr lang="ru-RU"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u-RU" sz="1600" dirty="0">
                          <a:effectLst/>
                        </a:rPr>
                        <a:t>Оценочная стоимость без НДС (леев)</a:t>
                      </a:r>
                      <a:endParaRPr lang="ru-RU"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u-RU" sz="1600" dirty="0">
                          <a:effectLst/>
                        </a:rPr>
                        <a:t>Применяемая процедура закупки</a:t>
                      </a:r>
                      <a:endParaRPr lang="ru-RU"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u-RU" sz="1600" dirty="0">
                          <a:effectLst/>
                        </a:rPr>
                        <a:t>Период проведения процедуры государственной закупки </a:t>
                      </a:r>
                      <a:endParaRPr lang="ru-RU"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56722820"/>
                  </a:ext>
                </a:extLst>
              </a:tr>
              <a:tr h="1198666">
                <a:tc>
                  <a:txBody>
                    <a:bodyPr/>
                    <a:lstStyle/>
                    <a:p>
                      <a:pPr indent="457200" algn="just">
                        <a:spcAft>
                          <a:spcPts val="0"/>
                        </a:spcAft>
                      </a:pPr>
                      <a:r>
                        <a:rPr lang="ro-RO" sz="1000">
                          <a:effectLst/>
                        </a:rPr>
                        <a:t> </a:t>
                      </a:r>
                      <a:endParaRPr lang="ru-RU"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u-RU" sz="1800" dirty="0">
                          <a:effectLst/>
                        </a:rPr>
                        <a:t>Приводится краткое описание предмета договоров о о секторальных закупках, которые  будут осуществляться в течение года</a:t>
                      </a:r>
                      <a:r>
                        <a:rPr lang="ro-RO" sz="1800" dirty="0">
                          <a:effectLst/>
                        </a:rPr>
                        <a:t> </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0"/>
                        </a:spcAft>
                      </a:pPr>
                      <a:r>
                        <a:rPr lang="ro-RO" sz="1800" dirty="0">
                          <a:effectLst/>
                        </a:rPr>
                        <a:t> </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just">
                        <a:spcAft>
                          <a:spcPts val="0"/>
                        </a:spcAft>
                      </a:pPr>
                      <a:r>
                        <a:rPr lang="ro-RO" sz="1800" dirty="0">
                          <a:effectLst/>
                        </a:rPr>
                        <a:t> </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u-RU" sz="1800" dirty="0">
                          <a:effectLst/>
                        </a:rPr>
                        <a:t>Определяется в соответствии с Законом № </a:t>
                      </a:r>
                      <a:r>
                        <a:rPr lang="ro-RO" sz="1800" dirty="0">
                          <a:effectLst/>
                        </a:rPr>
                        <a:t> </a:t>
                      </a:r>
                      <a:r>
                        <a:rPr lang="en-US" sz="1800" dirty="0">
                          <a:effectLst/>
                        </a:rPr>
                        <a:t>74/2020 </a:t>
                      </a:r>
                      <a:endParaRPr lang="ru-RU"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457200" algn="ctr">
                        <a:spcAft>
                          <a:spcPts val="0"/>
                        </a:spcAft>
                      </a:pPr>
                      <a:r>
                        <a:rPr lang="ru-RU" sz="1800" dirty="0">
                          <a:effectLst/>
                        </a:rPr>
                        <a:t>Устанавливается в период (месяц) года, в котором будет проведена данная процедура</a:t>
                      </a:r>
                      <a:endParaRPr lang="ru-RU"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0872361"/>
                  </a:ext>
                </a:extLst>
              </a:tr>
            </a:tbl>
          </a:graphicData>
        </a:graphic>
      </p:graphicFrame>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4" name="Rectangle 1"/>
          <p:cNvSpPr>
            <a:spLocks noChangeArrowheads="1"/>
          </p:cNvSpPr>
          <p:nvPr/>
        </p:nvSpPr>
        <p:spPr bwMode="auto">
          <a:xfrm>
            <a:off x="3169328" y="2103835"/>
            <a:ext cx="596579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ru-RU" altLang="ru-RU" sz="2400" b="1" dirty="0">
                <a:latin typeface="+mn-lt"/>
                <a:ea typeface="Times New Roman" panose="02020603050405020304" pitchFamily="18" charset="0"/>
              </a:rPr>
              <a:t>ПЛАН ЗАКУПКИ </a:t>
            </a:r>
          </a:p>
          <a:p>
            <a:pPr lvl="0" algn="ctr"/>
            <a:r>
              <a:rPr kumimoji="0" lang="ro-RO" altLang="ru-RU" sz="2400" b="1" i="0" u="none" strike="noStrike" cap="none" normalizeH="0" baseline="0" dirty="0">
                <a:ln>
                  <a:noFill/>
                </a:ln>
                <a:solidFill>
                  <a:schemeClr val="tx1"/>
                </a:solidFill>
                <a:effectLst/>
                <a:latin typeface="+mn-lt"/>
                <a:ea typeface="Times New Roman" panose="02020603050405020304" pitchFamily="18" charset="0"/>
              </a:rPr>
              <a:t>(</a:t>
            </a:r>
            <a:r>
              <a:rPr lang="ru-RU" altLang="ru-RU" sz="2400" b="1" dirty="0">
                <a:latin typeface="+mn-lt"/>
                <a:ea typeface="Times New Roman" panose="02020603050405020304" pitchFamily="18" charset="0"/>
              </a:rPr>
              <a:t>Образец</a:t>
            </a:r>
            <a:r>
              <a:rPr kumimoji="0" lang="ro-RO" altLang="ru-RU" sz="2400" b="1" i="0" u="none" strike="noStrike" cap="none" normalizeH="0" baseline="0" dirty="0">
                <a:ln>
                  <a:noFill/>
                </a:ln>
                <a:solidFill>
                  <a:schemeClr val="tx1"/>
                </a:solidFill>
                <a:effectLst/>
                <a:latin typeface="+mn-lt"/>
                <a:ea typeface="Times New Roman" panose="02020603050405020304" pitchFamily="18" charset="0"/>
              </a:rPr>
              <a:t>)</a:t>
            </a:r>
            <a:endParaRPr kumimoji="0" lang="ro-RO" altLang="ru-RU" sz="24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17390272"/>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Объявление о намерении</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обязан опубликовать объявление о намерении в соответствии с положениями ст. 59 Закона № 74/2020, в течение 15 дней с момента утверждения плана закупок или в течение 5 дней с момента его изменения.</a:t>
            </a:r>
          </a:p>
          <a:p>
            <a:pPr algn="just"/>
            <a:r>
              <a:rPr lang="ru-RU" sz="1800" dirty="0"/>
              <a:t>Опубликование объявления о намерении не обязывает закупающий субъект осуществить соответствующую закупку</a:t>
            </a:r>
            <a:r>
              <a:rPr lang="en-US" sz="1800" dirty="0"/>
              <a:t>.</a:t>
            </a:r>
            <a:endParaRPr lang="ro-MD" sz="1800" dirty="0"/>
          </a:p>
          <a:p>
            <a:pPr algn="just"/>
            <a:r>
              <a:rPr lang="ru-RU" sz="1800" dirty="0"/>
              <a:t>Публикация объявление о намерении помогает закупающим субъектом сократить сроки подачи оферт</a:t>
            </a:r>
            <a:r>
              <a:rPr lang="ro-MD" sz="1800" dirty="0"/>
              <a:t>.</a:t>
            </a:r>
            <a:r>
              <a:rPr lang="en-US" sz="1800" dirty="0"/>
              <a:t/>
            </a:r>
            <a:br>
              <a:rPr lang="en-US" sz="1800" dirty="0"/>
            </a:b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7292326"/>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Потребности закупающего субъекта</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Определение потребностей является основой для оценки стоимости договора о закупках, а качество определения потребности способствует установлению соответствующих квалификационных критериев и критериев присуждения, пропорциональных объекту договора о закупках.</a:t>
            </a:r>
            <a:endParaRPr lang="ro-RO" sz="1800" dirty="0"/>
          </a:p>
          <a:p>
            <a:pPr algn="just"/>
            <a:r>
              <a:rPr lang="ru-RU" sz="1800" dirty="0"/>
              <a:t>При расчете оценочной стоимости закупающий субъект будет учитывать цену за единицу/общие цены потребностей, являющихся предметом договора о секторальных закупках.</a:t>
            </a:r>
          </a:p>
          <a:p>
            <a:r>
              <a:rPr lang="ru-RU" sz="1800" dirty="0"/>
              <a:t>Вышеуказанные цены могут быть определены</a:t>
            </a:r>
            <a:r>
              <a:rPr lang="it-IT" sz="1800" dirty="0"/>
              <a:t>: </a:t>
            </a:r>
          </a:p>
          <a:p>
            <a:pPr>
              <a:buFont typeface="Wingdings" panose="05000000000000000000" pitchFamily="2" charset="2"/>
              <a:buChar char="Ø"/>
            </a:pPr>
            <a:r>
              <a:rPr lang="ru-RU" sz="1800" dirty="0"/>
              <a:t>либо после изучения рынка отражены в наборе ориентировочных цен</a:t>
            </a:r>
            <a:r>
              <a:rPr lang="en-US" sz="1800" dirty="0"/>
              <a:t>, </a:t>
            </a:r>
          </a:p>
          <a:p>
            <a:pPr algn="just">
              <a:buFont typeface="Wingdings" panose="05000000000000000000" pitchFamily="2" charset="2"/>
              <a:buChar char="Ø"/>
            </a:pPr>
            <a:r>
              <a:rPr lang="ru-RU" sz="1800" dirty="0"/>
              <a:t>или на исторической основе, используя обновленные значения договоров прошлых лет, обычно получаемых с применением соответствующего коэффициента дисконтирования (например, уровня инфляции)</a:t>
            </a:r>
            <a:r>
              <a:rPr lang="ro-MD"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6491346"/>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Потребности закупающего субъекта</a:t>
            </a:r>
            <a:endParaRPr lang="ro-RO" sz="3600" dirty="0">
              <a:latin typeface="+mn-lt"/>
            </a:endParaRPr>
          </a:p>
        </p:txBody>
      </p:sp>
      <p:sp>
        <p:nvSpPr>
          <p:cNvPr id="6" name="Объект 5"/>
          <p:cNvSpPr>
            <a:spLocks noGrp="1"/>
          </p:cNvSpPr>
          <p:nvPr>
            <p:ph idx="1"/>
          </p:nvPr>
        </p:nvSpPr>
        <p:spPr>
          <a:xfrm>
            <a:off x="838199" y="1465944"/>
            <a:ext cx="10712114" cy="4711020"/>
          </a:xfrm>
        </p:spPr>
        <p:txBody>
          <a:bodyPr>
            <a:noAutofit/>
          </a:bodyPr>
          <a:lstStyle/>
          <a:p>
            <a:pPr marL="285750" indent="-285750" algn="just"/>
            <a:r>
              <a:rPr lang="ru-RU" sz="1800" dirty="0"/>
              <a:t>Правильное проведение закупок связано с тем, как были определены реальные потребности закупающего субъекта.</a:t>
            </a:r>
          </a:p>
          <a:p>
            <a:pPr marL="285750" indent="-285750" algn="just"/>
            <a:r>
              <a:rPr lang="ru-RU" sz="1800" dirty="0"/>
              <a:t>Определение потребностей основывается на детальном анализе проблем, существующих задач и в то же время возможностей, которые могут быть получены в результате данной закупки.</a:t>
            </a:r>
          </a:p>
          <a:p>
            <a:pPr marL="285750" indent="-285750" algn="just"/>
            <a:r>
              <a:rPr lang="ru-RU" sz="1800" dirty="0"/>
              <a:t>Оценочная стоимость договора о закупках - это экономическая концепция, которая выражает наиболее вероятную цену, которая предназначена на оплату закупки товаров, услуг или работ, на определенную дату, в некоторых конкретных ситуациях.</a:t>
            </a:r>
          </a:p>
          <a:p>
            <a:pPr marL="285750" indent="-285750" algn="just"/>
            <a:r>
              <a:rPr lang="ru-RU" sz="1800" dirty="0"/>
              <a:t>Расчет оценочной стоимости договора о секторальных закупках основывается на подлежащей оплате общей стоимости, без налога на добавленную стоимость, оцененной закупающим субъектом. Структура подлежащей оплате общей стоимости включает любую форму вознаграждения, в том числе любые виды премий, сборов, комиссионных, полученную прибыль и/или уплату взносов или выплаты в пользу оферентов, при этом принимается во внимание любая форма возможного выбора и возможность расширений договора.</a:t>
            </a:r>
            <a:r>
              <a:rPr lang="en-US" sz="1800" dirty="0"/>
              <a:t/>
            </a:r>
            <a:br>
              <a:rPr lang="en-US" sz="1800" dirty="0"/>
            </a:br>
            <a:endParaRPr lang="ro-RO"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7402083"/>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Потребности закупающего субъекта</a:t>
            </a:r>
            <a:endParaRPr lang="ro-RO" sz="3600" dirty="0">
              <a:latin typeface="+mn-lt"/>
            </a:endParaRPr>
          </a:p>
        </p:txBody>
      </p:sp>
      <p:sp>
        <p:nvSpPr>
          <p:cNvPr id="6" name="Объект 5"/>
          <p:cNvSpPr>
            <a:spLocks noGrp="1"/>
          </p:cNvSpPr>
          <p:nvPr>
            <p:ph idx="1"/>
          </p:nvPr>
        </p:nvSpPr>
        <p:spPr/>
        <p:txBody>
          <a:bodyPr>
            <a:noAutofit/>
          </a:bodyPr>
          <a:lstStyle/>
          <a:p>
            <a:pPr marL="285750" indent="-285750" algn="just"/>
            <a:r>
              <a:rPr lang="ru-RU" sz="1800" dirty="0"/>
              <a:t>Расчет оценочной стоимости договора о секторальных закупках осуществляется в соответствии со ст. 7 Закона № 74/2020. В случае договоров, предметом которых являются два или более вида закупок (товаров, работ или услуг), присуждение производится в соответствии с положениями ст. 6 Закона № 74/2020.</a:t>
            </a:r>
          </a:p>
          <a:p>
            <a:pPr marL="285750" indent="-285750" algn="just"/>
            <a:r>
              <a:rPr lang="ru-RU" sz="1800" dirty="0"/>
              <a:t>Расчетная стоимость будет основана либо на прошлых, обновленных ценах, либо на вновь установленных ценах. Расчет оценочной стоимости договора о секторальных закупках основывается на подлежащей оплате общей стоимости, без налога на добавленную стоимость, оцененной закупающим субъектом. </a:t>
            </a:r>
          </a:p>
          <a:p>
            <a:pPr marL="285750" indent="-285750" algn="just"/>
            <a:r>
              <a:rPr lang="ru-RU" sz="1800" dirty="0"/>
              <a:t>Оценочная стоимость договора о закупках должна быть определена до начала процедуры присуждения соответствующего договора. </a:t>
            </a:r>
          </a:p>
          <a:p>
            <a:pPr marL="285750" indent="-285750" algn="just"/>
            <a:r>
              <a:rPr lang="ru-RU" sz="1800" dirty="0"/>
              <a:t>Данная стоимость должна быть действительной на момент передачи для опубликования объявления на участие или, если процедура присуждения не предусматривает опубликования такого объявления, на момент передачи приглашения на участие</a:t>
            </a:r>
            <a:r>
              <a:rPr lang="ro-RO" sz="1800" dirty="0"/>
              <a:t>.</a:t>
            </a:r>
            <a:r>
              <a:rPr lang="ru-RU" sz="1800" dirty="0"/>
              <a:t> Вид процедуры закупки будет определяться в зависимости от оценочной стоимости закупки.</a:t>
            </a:r>
            <a:r>
              <a:rPr lang="ro-RO" sz="1800" dirty="0"/>
              <a:t> </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2564576"/>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Работа в группе</a:t>
            </a:r>
            <a:endParaRPr lang="ro-RO" sz="3600" dirty="0">
              <a:latin typeface="+mn-lt"/>
            </a:endParaRPr>
          </a:p>
        </p:txBody>
      </p:sp>
      <p:sp>
        <p:nvSpPr>
          <p:cNvPr id="6" name="Объект 5"/>
          <p:cNvSpPr>
            <a:spLocks noGrp="1"/>
          </p:cNvSpPr>
          <p:nvPr>
            <p:ph idx="1"/>
          </p:nvPr>
        </p:nvSpPr>
        <p:spPr/>
        <p:txBody>
          <a:bodyPr>
            <a:normAutofit/>
          </a:bodyPr>
          <a:lstStyle/>
          <a:p>
            <a:pPr algn="just"/>
            <a:endParaRPr lang="en-US" dirty="0"/>
          </a:p>
          <a:p>
            <a:pPr algn="just"/>
            <a:r>
              <a:rPr lang="ru-RU" sz="1800" b="1" dirty="0"/>
              <a:t>Аудитория разделяется на 3 группы</a:t>
            </a:r>
            <a:r>
              <a:rPr lang="ro-MD" sz="1800" b="1" dirty="0"/>
              <a:t>.</a:t>
            </a:r>
          </a:p>
          <a:p>
            <a:pPr marL="514350" indent="-514350" algn="just">
              <a:buAutoNum type="arabicPeriod"/>
            </a:pPr>
            <a:r>
              <a:rPr lang="ru-RU" sz="1800" dirty="0"/>
              <a:t>Каждая группа заполняет план закупок на 2020 год. План должен включать 3 позиции товаров и услуг, с которыми чаще всего заключают договоры субъекты, представленные членами группы, и одну позицию работ;</a:t>
            </a:r>
          </a:p>
          <a:p>
            <a:pPr marL="514350" indent="-514350" algn="just">
              <a:buAutoNum type="arabicPeriod"/>
            </a:pPr>
            <a:r>
              <a:rPr lang="ru-RU" sz="1800" dirty="0"/>
              <a:t>Каждая группа заполняет объявление о намерении</a:t>
            </a:r>
            <a:r>
              <a:rPr lang="ro-MD" sz="1800" dirty="0"/>
              <a:t> </a:t>
            </a:r>
            <a:r>
              <a:rPr lang="ru-RU" sz="1800" dirty="0"/>
              <a:t>по одной из позиций из плана закупок.</a:t>
            </a:r>
            <a:endParaRPr lang="ro-MD" sz="1800" dirty="0"/>
          </a:p>
          <a:p>
            <a:pPr marL="514350" indent="-514350" algn="just">
              <a:buAutoNum type="arabicPeriod"/>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90496991"/>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Квалификация и отбор</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4" name="Прямоугольник 3"/>
          <p:cNvSpPr/>
          <p:nvPr/>
        </p:nvSpPr>
        <p:spPr>
          <a:xfrm>
            <a:off x="1501069" y="1034925"/>
            <a:ext cx="10097596" cy="129768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sz="1500" dirty="0"/>
              <a:t>В соответствии со статьей 50 Закона № 74/2020,</a:t>
            </a:r>
          </a:p>
          <a:p>
            <a:pPr algn="ctr"/>
            <a:r>
              <a:rPr lang="ru-RU" sz="1500" dirty="0"/>
              <a:t> до начала процедуры присуждения закупающий субъект вправе организовывать</a:t>
            </a:r>
          </a:p>
          <a:p>
            <a:pPr algn="ctr"/>
            <a:r>
              <a:rPr lang="ru-RU" sz="1500" dirty="0"/>
              <a:t> консультации с рынком в целях подготовки закупки и для информирования </a:t>
            </a:r>
          </a:p>
          <a:p>
            <a:pPr algn="ctr"/>
            <a:r>
              <a:rPr lang="ru-RU" sz="1500" dirty="0"/>
              <a:t>экономических операторов о планах закупки </a:t>
            </a:r>
            <a:endParaRPr lang="ro-RO" sz="1500" dirty="0"/>
          </a:p>
        </p:txBody>
      </p:sp>
      <p:sp>
        <p:nvSpPr>
          <p:cNvPr id="10" name="Прямоугольник 9"/>
          <p:cNvSpPr/>
          <p:nvPr/>
        </p:nvSpPr>
        <p:spPr>
          <a:xfrm>
            <a:off x="1499447" y="2389165"/>
            <a:ext cx="10097596" cy="154328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sz="1400" dirty="0"/>
              <a:t>Если физическое или юридическое лицо представило мнения, предложения или рекомендации </a:t>
            </a:r>
          </a:p>
          <a:p>
            <a:pPr algn="ctr"/>
            <a:r>
              <a:rPr lang="ru-RU" sz="1400" dirty="0"/>
              <a:t>закупающему субъекту на этапе консультаций с рынком или участвовало в составлении документации по</a:t>
            </a:r>
          </a:p>
          <a:p>
            <a:pPr algn="ctr"/>
            <a:r>
              <a:rPr lang="ru-RU" sz="1400" dirty="0"/>
              <a:t>по присуждению, в том числе в рамках консультационных услуг, закупающий субъект принимает соответствующие меры для обеспечения того, чтобы участие соответствующего оферента или</a:t>
            </a:r>
            <a:r>
              <a:rPr lang="ro-MD" sz="1400" dirty="0"/>
              <a:t> </a:t>
            </a:r>
            <a:r>
              <a:rPr lang="ru-RU" sz="1400" dirty="0"/>
              <a:t>кандидата не искажало конкуренцию. Закупающий </a:t>
            </a:r>
            <a:endParaRPr lang="ro-MD" sz="1400" dirty="0"/>
          </a:p>
          <a:p>
            <a:pPr algn="ctr"/>
            <a:r>
              <a:rPr lang="ru-RU" sz="1400" dirty="0"/>
              <a:t>субъект вправе исключить физическое или юридическое лицо, если соблюдение принципа равного обращения не </a:t>
            </a:r>
            <a:endParaRPr lang="ro-MD" sz="1400" dirty="0"/>
          </a:p>
          <a:p>
            <a:pPr algn="ctr"/>
            <a:r>
              <a:rPr lang="ru-RU" sz="1400" dirty="0"/>
              <a:t>может быть обеспечено.</a:t>
            </a:r>
            <a:endParaRPr lang="ro-RO" sz="1400" dirty="0"/>
          </a:p>
        </p:txBody>
      </p:sp>
      <p:sp>
        <p:nvSpPr>
          <p:cNvPr id="11" name="Прямоугольник 10"/>
          <p:cNvSpPr/>
          <p:nvPr/>
        </p:nvSpPr>
        <p:spPr>
          <a:xfrm>
            <a:off x="1499447" y="4012149"/>
            <a:ext cx="10097596" cy="1262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o-RO" sz="1600" dirty="0"/>
          </a:p>
          <a:p>
            <a:pPr algn="ctr"/>
            <a:r>
              <a:rPr lang="ru-RU" sz="1500" dirty="0"/>
              <a:t>Технические спецификации</a:t>
            </a:r>
            <a:r>
              <a:rPr lang="ro-MD" sz="1500" dirty="0"/>
              <a:t> </a:t>
            </a:r>
            <a:r>
              <a:rPr lang="ru-RU" sz="1500" dirty="0"/>
              <a:t>Т/Р/У</a:t>
            </a:r>
            <a:r>
              <a:rPr lang="ro-MD" sz="1500" dirty="0"/>
              <a:t> </a:t>
            </a:r>
            <a:r>
              <a:rPr lang="ru-RU" sz="1500" dirty="0"/>
              <a:t>запрашиваемых закупающим субъектом, должны представлять собой </a:t>
            </a:r>
          </a:p>
          <a:p>
            <a:pPr algn="ctr"/>
            <a:r>
              <a:rPr lang="ru-RU" sz="1500" dirty="0"/>
              <a:t>четкое и полное описание предмета закупки</a:t>
            </a:r>
            <a:r>
              <a:rPr lang="ro-MD" sz="1500" dirty="0"/>
              <a:t> </a:t>
            </a:r>
            <a:r>
              <a:rPr lang="ro-RO" sz="1500" dirty="0"/>
              <a:t>.</a:t>
            </a:r>
            <a:r>
              <a:rPr lang="ru-RU" sz="1500" dirty="0"/>
              <a:t> Технические спецификации могут описывать характеристики, </a:t>
            </a:r>
          </a:p>
          <a:p>
            <a:pPr algn="ctr"/>
            <a:r>
              <a:rPr lang="ru-RU" sz="1500" dirty="0"/>
              <a:t>относящиеся к процессу</a:t>
            </a:r>
            <a:r>
              <a:rPr lang="ro-MD" sz="1500" dirty="0"/>
              <a:t>/</a:t>
            </a:r>
            <a:r>
              <a:rPr lang="ru-RU" sz="1500" dirty="0"/>
              <a:t>способу производства или выполнения работ, </a:t>
            </a:r>
            <a:endParaRPr lang="ro-MD" sz="1500" dirty="0"/>
          </a:p>
          <a:p>
            <a:pPr algn="ctr"/>
            <a:r>
              <a:rPr lang="ru-RU" sz="1500" dirty="0"/>
              <a:t>поставки товаров или оказания услуг</a:t>
            </a:r>
            <a:r>
              <a:rPr lang="ro-MD" sz="1500" dirty="0"/>
              <a:t>,</a:t>
            </a:r>
            <a:r>
              <a:rPr lang="ru-RU" sz="1500" dirty="0"/>
              <a:t> включая необходимость передачи прав </a:t>
            </a:r>
            <a:endParaRPr lang="ro-MD" sz="1500" dirty="0"/>
          </a:p>
          <a:p>
            <a:pPr algn="ctr"/>
            <a:r>
              <a:rPr lang="ru-RU" sz="1500" dirty="0"/>
              <a:t>интеллектуальной собственности</a:t>
            </a:r>
            <a:r>
              <a:rPr lang="ro-RO" sz="1600" dirty="0"/>
              <a:t/>
            </a:r>
            <a:br>
              <a:rPr lang="ro-RO" sz="1600" dirty="0"/>
            </a:br>
            <a:endParaRPr lang="ro-RO" sz="1600" dirty="0"/>
          </a:p>
        </p:txBody>
      </p:sp>
      <p:sp>
        <p:nvSpPr>
          <p:cNvPr id="12" name="Прямоугольник 11"/>
          <p:cNvSpPr/>
          <p:nvPr/>
        </p:nvSpPr>
        <p:spPr>
          <a:xfrm>
            <a:off x="1499447" y="5403042"/>
            <a:ext cx="10227332" cy="126297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sz="1500" dirty="0"/>
              <a:t>В случае если закупающий субъект намерен приобрести Т/Р/У</a:t>
            </a:r>
          </a:p>
          <a:p>
            <a:pPr algn="ctr"/>
            <a:r>
              <a:rPr lang="ru-RU" sz="1500" dirty="0"/>
              <a:t>с определенными экологическими, социальными или иного рода характеристиками, </a:t>
            </a:r>
          </a:p>
          <a:p>
            <a:pPr algn="ctr"/>
            <a:r>
              <a:rPr lang="ru-RU" sz="1500" dirty="0"/>
              <a:t>он вправе требовать в технических спецификациях, критериях присуждения или условиях </a:t>
            </a:r>
          </a:p>
          <a:p>
            <a:pPr algn="ctr"/>
            <a:r>
              <a:rPr lang="ru-RU" sz="1500" dirty="0"/>
              <a:t>исполнения договора специальную маркировку</a:t>
            </a:r>
            <a:r>
              <a:rPr lang="ro-RO" sz="1600" dirty="0"/>
              <a:t>.</a:t>
            </a:r>
          </a:p>
        </p:txBody>
      </p:sp>
      <p:sp>
        <p:nvSpPr>
          <p:cNvPr id="5" name="Скругленный прямоугольник 4"/>
          <p:cNvSpPr/>
          <p:nvPr/>
        </p:nvSpPr>
        <p:spPr>
          <a:xfrm>
            <a:off x="288758" y="1034925"/>
            <a:ext cx="1690531" cy="1332414"/>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ru-RU" sz="1500" b="1" dirty="0">
                <a:solidFill>
                  <a:schemeClr val="accent1">
                    <a:lumMod val="75000"/>
                  </a:schemeClr>
                </a:solidFill>
              </a:rPr>
              <a:t>Консультации с рынком</a:t>
            </a:r>
          </a:p>
          <a:p>
            <a:pPr algn="ctr"/>
            <a:r>
              <a:rPr lang="ro-MD" sz="1500" b="1" dirty="0">
                <a:solidFill>
                  <a:schemeClr val="accent1">
                    <a:lumMod val="75000"/>
                  </a:schemeClr>
                </a:solidFill>
              </a:rPr>
              <a:t> </a:t>
            </a:r>
            <a:r>
              <a:rPr lang="ro-RO" sz="1500" b="1" dirty="0">
                <a:solidFill>
                  <a:schemeClr val="accent1">
                    <a:lumMod val="75000"/>
                  </a:schemeClr>
                </a:solidFill>
              </a:rPr>
              <a:t>(</a:t>
            </a:r>
            <a:r>
              <a:rPr lang="ru-RU" sz="1500" b="1" dirty="0">
                <a:solidFill>
                  <a:schemeClr val="accent1">
                    <a:lumMod val="75000"/>
                  </a:schemeClr>
                </a:solidFill>
              </a:rPr>
              <a:t>ст</a:t>
            </a:r>
            <a:r>
              <a:rPr lang="ro-RO" sz="1500" b="1" dirty="0">
                <a:solidFill>
                  <a:schemeClr val="accent1">
                    <a:lumMod val="75000"/>
                  </a:schemeClr>
                </a:solidFill>
              </a:rPr>
              <a:t>. 50)</a:t>
            </a:r>
          </a:p>
        </p:txBody>
      </p:sp>
      <p:sp>
        <p:nvSpPr>
          <p:cNvPr id="14" name="Скругленный прямоугольник 13"/>
          <p:cNvSpPr/>
          <p:nvPr/>
        </p:nvSpPr>
        <p:spPr>
          <a:xfrm>
            <a:off x="288759" y="2390490"/>
            <a:ext cx="1692458" cy="1528457"/>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1500" b="1" dirty="0">
                <a:solidFill>
                  <a:schemeClr val="accent1">
                    <a:lumMod val="75000"/>
                  </a:schemeClr>
                </a:solidFill>
              </a:rPr>
              <a:t>Предварительное участие оферентов /кандидатов </a:t>
            </a:r>
            <a:r>
              <a:rPr lang="ro-RO" sz="1500" b="1" dirty="0">
                <a:solidFill>
                  <a:schemeClr val="accent1">
                    <a:lumMod val="75000"/>
                  </a:schemeClr>
                </a:solidFill>
              </a:rPr>
              <a:t>(</a:t>
            </a:r>
            <a:r>
              <a:rPr lang="ru-RU" sz="1500" b="1" dirty="0">
                <a:solidFill>
                  <a:schemeClr val="accent1">
                    <a:lumMod val="75000"/>
                  </a:schemeClr>
                </a:solidFill>
              </a:rPr>
              <a:t>ст</a:t>
            </a:r>
            <a:r>
              <a:rPr lang="ro-RO" sz="1500" b="1" dirty="0">
                <a:solidFill>
                  <a:schemeClr val="accent1">
                    <a:lumMod val="75000"/>
                  </a:schemeClr>
                </a:solidFill>
              </a:rPr>
              <a:t>. 51)</a:t>
            </a:r>
          </a:p>
        </p:txBody>
      </p:sp>
      <p:sp>
        <p:nvSpPr>
          <p:cNvPr id="15" name="Скругленный прямоугольник 14"/>
          <p:cNvSpPr/>
          <p:nvPr/>
        </p:nvSpPr>
        <p:spPr>
          <a:xfrm>
            <a:off x="288759" y="3955598"/>
            <a:ext cx="1694386" cy="142368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1500" b="1" dirty="0">
                <a:solidFill>
                  <a:schemeClr val="accent1">
                    <a:lumMod val="75000"/>
                  </a:schemeClr>
                </a:solidFill>
              </a:rPr>
              <a:t>Правила описания</a:t>
            </a:r>
            <a:r>
              <a:rPr lang="ro-MD" sz="1500" b="1" dirty="0">
                <a:solidFill>
                  <a:schemeClr val="accent1">
                    <a:lumMod val="75000"/>
                  </a:schemeClr>
                </a:solidFill>
              </a:rPr>
              <a:t> </a:t>
            </a:r>
            <a:r>
              <a:rPr lang="ru-RU" sz="1500" b="1" dirty="0">
                <a:solidFill>
                  <a:schemeClr val="accent1">
                    <a:lumMod val="75000"/>
                  </a:schemeClr>
                </a:solidFill>
              </a:rPr>
              <a:t>Т</a:t>
            </a:r>
            <a:r>
              <a:rPr lang="ro-RO" sz="1500" b="1" dirty="0">
                <a:solidFill>
                  <a:schemeClr val="accent1">
                    <a:lumMod val="75000"/>
                  </a:schemeClr>
                </a:solidFill>
              </a:rPr>
              <a:t>/</a:t>
            </a:r>
            <a:r>
              <a:rPr lang="ru-RU" sz="1500" b="1" dirty="0">
                <a:solidFill>
                  <a:schemeClr val="accent1">
                    <a:lumMod val="75000"/>
                  </a:schemeClr>
                </a:solidFill>
              </a:rPr>
              <a:t>Р</a:t>
            </a:r>
            <a:r>
              <a:rPr lang="ro-RO" sz="1500" b="1" dirty="0">
                <a:solidFill>
                  <a:schemeClr val="accent1">
                    <a:lumMod val="75000"/>
                  </a:schemeClr>
                </a:solidFill>
              </a:rPr>
              <a:t>/</a:t>
            </a:r>
            <a:r>
              <a:rPr lang="ru-RU" sz="1500" b="1" dirty="0">
                <a:solidFill>
                  <a:schemeClr val="accent1">
                    <a:lumMod val="75000"/>
                  </a:schemeClr>
                </a:solidFill>
              </a:rPr>
              <a:t>У</a:t>
            </a:r>
          </a:p>
          <a:p>
            <a:pPr algn="ctr"/>
            <a:r>
              <a:rPr lang="ro-RO" sz="1500" b="1" dirty="0">
                <a:solidFill>
                  <a:schemeClr val="accent1">
                    <a:lumMod val="75000"/>
                  </a:schemeClr>
                </a:solidFill>
              </a:rPr>
              <a:t> (</a:t>
            </a:r>
            <a:r>
              <a:rPr lang="ru-RU" sz="1500" b="1" dirty="0">
                <a:solidFill>
                  <a:schemeClr val="accent1">
                    <a:lumMod val="75000"/>
                  </a:schemeClr>
                </a:solidFill>
              </a:rPr>
              <a:t>ст</a:t>
            </a:r>
            <a:r>
              <a:rPr lang="ro-RO" sz="1500" b="1" dirty="0">
                <a:solidFill>
                  <a:schemeClr val="accent1">
                    <a:lumMod val="75000"/>
                  </a:schemeClr>
                </a:solidFill>
              </a:rPr>
              <a:t>. 52)</a:t>
            </a:r>
          </a:p>
        </p:txBody>
      </p:sp>
      <p:sp>
        <p:nvSpPr>
          <p:cNvPr id="16" name="Скругленный прямоугольник 15"/>
          <p:cNvSpPr/>
          <p:nvPr/>
        </p:nvSpPr>
        <p:spPr>
          <a:xfrm>
            <a:off x="311909" y="5402435"/>
            <a:ext cx="1694385" cy="142368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1500" b="1" dirty="0">
                <a:solidFill>
                  <a:schemeClr val="accent1">
                    <a:lumMod val="75000"/>
                  </a:schemeClr>
                </a:solidFill>
              </a:rPr>
              <a:t>Маркировка</a:t>
            </a:r>
            <a:r>
              <a:rPr lang="ro-RO" sz="1500" b="1" dirty="0">
                <a:solidFill>
                  <a:schemeClr val="accent1">
                    <a:lumMod val="75000"/>
                  </a:schemeClr>
                </a:solidFill>
              </a:rPr>
              <a:t/>
            </a:r>
            <a:br>
              <a:rPr lang="ro-RO" sz="1500" b="1" dirty="0">
                <a:solidFill>
                  <a:schemeClr val="accent1">
                    <a:lumMod val="75000"/>
                  </a:schemeClr>
                </a:solidFill>
              </a:rPr>
            </a:br>
            <a:r>
              <a:rPr lang="ro-RO" sz="1500" b="1" dirty="0">
                <a:solidFill>
                  <a:schemeClr val="accent1">
                    <a:lumMod val="75000"/>
                  </a:schemeClr>
                </a:solidFill>
              </a:rPr>
              <a:t>(</a:t>
            </a:r>
            <a:r>
              <a:rPr lang="ru-RU" sz="1500" b="1" dirty="0">
                <a:solidFill>
                  <a:schemeClr val="accent1">
                    <a:lumMod val="75000"/>
                  </a:schemeClr>
                </a:solidFill>
              </a:rPr>
              <a:t>ст</a:t>
            </a:r>
            <a:r>
              <a:rPr lang="ro-RO" sz="1500" b="1" dirty="0">
                <a:solidFill>
                  <a:schemeClr val="accent1">
                    <a:lumMod val="75000"/>
                  </a:schemeClr>
                </a:solidFill>
              </a:rPr>
              <a:t>. 53)</a:t>
            </a:r>
          </a:p>
        </p:txBody>
      </p:sp>
    </p:spTree>
    <p:extLst>
      <p:ext uri="{BB962C8B-B14F-4D97-AF65-F5344CB8AC3E}">
        <p14:creationId xmlns:p14="http://schemas.microsoft.com/office/powerpoint/2010/main" val="2934576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Консультации с рынком</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900" dirty="0"/>
              <a:t>В соответствии со ст. 50 Закона № 74/2020, до начала процедуры присуждения закупающий субъект может организовывать консультации с рынком в целях подготовки закупки. С этой целью закупающий субъект информирует экономических операторов о плане закупок и требованиях, установленных для процедуры. В свою очередь, мнения, предложения и рекомендации, полученные в ходе консультаций, могут быть использованы в процессе подготовки, организации и проведения процедуры закупки, где это уместно.</a:t>
            </a:r>
          </a:p>
          <a:p>
            <a:pPr algn="just"/>
            <a:r>
              <a:rPr lang="ru-RU" sz="1900" dirty="0"/>
              <a:t>Вопросы, требующие консультации, касаются потенциальных технических, финансовых или договорных решений для удовлетворения потребностей закупающего субъекта, а также вопросов, связанных с разделением на лоты, маркировкой или возможностью запроса представления альтернативных оферт</a:t>
            </a:r>
            <a:r>
              <a:rPr lang="ro-MD" sz="1900" dirty="0"/>
              <a:t>.</a:t>
            </a:r>
            <a:endParaRPr lang="ru-RU" sz="1900" dirty="0"/>
          </a:p>
          <a:p>
            <a:pPr marL="0" indent="0"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0456356"/>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a:latin typeface="+mn-lt"/>
              </a:rPr>
              <a:t>Консультации с рынком</a:t>
            </a:r>
            <a:endParaRPr lang="ro-RO"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инициирует рыночные консультации, публикуя на веб-сайте объявление о рыночных консультациях</a:t>
            </a:r>
            <a:r>
              <a:rPr lang="ro-MD" sz="1800" dirty="0"/>
              <a:t>.</a:t>
            </a:r>
            <a:endParaRPr lang="ru-RU" sz="1800" dirty="0"/>
          </a:p>
          <a:p>
            <a:pPr algn="just"/>
            <a:r>
              <a:rPr lang="ru-RU" sz="1800" dirty="0"/>
              <a:t>В процессе проведения рыночных консультаций, закупающие субъекты могут руководствоваться Инструкцией о порядке, условиях и процедуре организации и проведения рыночных консультаций в целях подготовки государственной закупки, утвержденной Приказом Министра финансов No. 105/2020</a:t>
            </a:r>
            <a:r>
              <a:rPr lang="ro-MD" sz="1800" dirty="0"/>
              <a:t>.</a:t>
            </a:r>
            <a:endParaRPr lang="ru-RU" sz="1800" dirty="0"/>
          </a:p>
          <a:p>
            <a:pPr algn="just"/>
            <a:r>
              <a:rPr lang="ru-RU" sz="1800" dirty="0"/>
              <a:t>Закупающий субъект должен подготовить и обеспечить доступ к отчету о рыночных консультациях для всех экономических операторов, намеревающихся участвовать в процедуре присуждения.</a:t>
            </a:r>
            <a:endParaRPr lang="ro-MD" sz="1800" dirty="0"/>
          </a:p>
          <a:p>
            <a:pPr algn="just"/>
            <a:endParaRPr lang="ro-MD"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6899025"/>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ПРИМЕНЕНИЕ ЗАКОНА</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600" dirty="0"/>
              <a:t>Постановление Правительство об утверждении Положения о государственных закупках небольшой стоимости</a:t>
            </a:r>
            <a:r>
              <a:rPr lang="ro-MD" sz="1600" dirty="0"/>
              <a:t>;</a:t>
            </a:r>
          </a:p>
          <a:p>
            <a:pPr marL="0" indent="0">
              <a:buNone/>
            </a:pPr>
            <a:r>
              <a:rPr lang="en-US" sz="1600" dirty="0">
                <a:hlinkClick r:id="rId2"/>
              </a:rPr>
              <a:t>https://www.mf.gov.md/ro/content/proiectul-hg-pentru-aprobarea-regulamentului-cu-privire-la-achizi%C8%9Biile-publice-de-valoare</a:t>
            </a:r>
            <a:endParaRPr lang="ro-MD" sz="1600" dirty="0"/>
          </a:p>
          <a:p>
            <a:pPr algn="just"/>
            <a:r>
              <a:rPr lang="ru-RU" sz="1600" dirty="0"/>
              <a:t>Постановление Правительство об утверждении Методических норм присуждения договоров/рамочных соглашений о закупках в секторах энергетики, водных ресурсов, транспорта и почтовых услуг</a:t>
            </a:r>
            <a:r>
              <a:rPr lang="ro-MD" sz="1600" dirty="0"/>
              <a:t>;</a:t>
            </a:r>
            <a:endParaRPr lang="ru-RU" sz="16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120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Системы квалификации</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может создавать и использовать систему квалификации экономических операторов в соответствии с положениями ст. 66 Закона № 74/2020. С этой целью, при создании или использовании системы квалификации закупающий субъект обязан обеспечить возможность для экономических операторов запрашивать квалификацию в любое время.</a:t>
            </a:r>
          </a:p>
          <a:p>
            <a:pPr algn="just"/>
            <a:endParaRPr lang="ru-RU" sz="1800" dirty="0"/>
          </a:p>
          <a:p>
            <a:pPr algn="just"/>
            <a:r>
              <a:rPr lang="ru-RU" sz="1800" dirty="0"/>
              <a:t>При создании системы квалификации закупающий субъект публикует на веб-сайте объявление о существовании системы квалификации с указанием цели и порядок доступа к правилам ее работы.</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4722354"/>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Системы квалификации</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должен обеспечить публикацию и постоянное обновление на веб-сайте списка квалифицированных экономических операторов, объективных правил и критериев для исключения и отбора экономических операторов, запрашивающих квалификацию, а также объективных критериев и правил для функционирования системы квалификации, охватывающие такие вопросы, как включение в систему, периодическое обновление квалификаций, если таковые имеются, и продолжительность работы системы.</a:t>
            </a:r>
          </a:p>
          <a:p>
            <a:pPr algn="just"/>
            <a:r>
              <a:rPr lang="ru-RU" sz="1800" dirty="0"/>
              <a:t>Если эти критерии и нормы включают в себя технические характеристики, применяется положеня ст. 52 и </a:t>
            </a:r>
            <a:r>
              <a:rPr lang="ro-MD" sz="1800" dirty="0"/>
              <a:t>c</a:t>
            </a:r>
            <a:r>
              <a:rPr lang="ru-RU" sz="1800" dirty="0"/>
              <a:t>т. 53 Закона № 74/2020. Список квалифицированных операторов может быть разделен по категориям в зависимости от типа договора, для которого действует квалификация.</a:t>
            </a:r>
          </a:p>
          <a:p>
            <a:pPr algn="just"/>
            <a:r>
              <a:rPr lang="ru-RU" sz="1800" dirty="0"/>
              <a:t>Если закупающий субъект считает, что система квалификации некоторых других субъектов или органов отвечает его требованиям, наименования этих других субъектов или органов должны быть опубликованы на веб-сайте субъекта.</a:t>
            </a:r>
          </a:p>
          <a:p>
            <a:pPr algn="just"/>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6646863"/>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квалификации и отбора</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указывает и описывает в документации по присуждению: критерии отбора на основе качества, запросы на экономические и финансовые возможности, технические и/или профессиональные возможности, стандарты обеспечения качества, стандарты защиты окружающей среды, принимая во внимание положения ст. 67- ст. 69, ст. 71- ст. 74 Закона № 74/2020.</a:t>
            </a:r>
            <a:endParaRPr lang="ro-MD" sz="1800" dirty="0"/>
          </a:p>
          <a:p>
            <a:pPr algn="just"/>
            <a:endParaRPr lang="ro-MD" sz="1800" dirty="0"/>
          </a:p>
          <a:p>
            <a:pPr algn="just"/>
            <a:r>
              <a:rPr lang="ru-RU" sz="1800" dirty="0"/>
              <a:t>Если экономические и финансовые возможности, соответственно технические и/или профессиональные возможности поддерживаются для выполнения договора другими лицами, вне зависимости от характера правоотношений между оферентом/кандидатом и соответствующими лицами, в условиях ст</a:t>
            </a:r>
            <a:r>
              <a:rPr lang="ro-MD" sz="1800" dirty="0"/>
              <a:t>.</a:t>
            </a:r>
            <a:r>
              <a:rPr lang="ru-RU" sz="1800" dirty="0"/>
              <a:t> 71 Закона № 74/2020, оферент/кандидат  обязан доказать оказываемую ему поддержку посредством представления твердого обязательства данного лица, которым данное лицо подтверждает предоставление оференту/кандидату соответствующие ресурсы.</a:t>
            </a:r>
          </a:p>
          <a:p>
            <a:pPr algn="just"/>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6136706"/>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квалификации и отбора</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В случае установления объективных правил и критериев, которые отражают необходимость обеспечения надлежащего баланса между специфическими особенностями процедуры закупки и ресурсами, необходимыми для ее проведения, и позволяют закупающему субъекту сократить количество кандидатов, приглашенных для подачи оферт, участия в диалоге, или переговорах, закупающий субъект обязан указать в документации по присуждению метод присуждения баллов, на основе которого производится классификация кандидатов, всякий раз, когда должен производиться их отбор.</a:t>
            </a:r>
          </a:p>
          <a:p>
            <a:pPr algn="just"/>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6886516"/>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квалификации и отбора</a:t>
            </a:r>
            <a:endParaRPr lang="ro-RO" sz="3600" dirty="0">
              <a:latin typeface="+mn-lt"/>
            </a:endParaRPr>
          </a:p>
        </p:txBody>
      </p:sp>
      <p:sp>
        <p:nvSpPr>
          <p:cNvPr id="6" name="Объект 5"/>
          <p:cNvSpPr>
            <a:spLocks noGrp="1"/>
          </p:cNvSpPr>
          <p:nvPr>
            <p:ph idx="1"/>
          </p:nvPr>
        </p:nvSpPr>
        <p:spPr/>
        <p:txBody>
          <a:bodyPr>
            <a:normAutofit/>
          </a:bodyPr>
          <a:lstStyle/>
          <a:p>
            <a:pPr marL="285750" indent="-285750" algn="just"/>
            <a:r>
              <a:rPr lang="ru-RU" sz="1800" dirty="0"/>
              <a:t>Критерии квалификации и отбора, установленные закупающим субъектом, должны быть очевидно связаны с предметом договора, подлежащего присуждению, и с учетом конкретных возможностей рынка, на которые рассчитан договор, параллельно с необходимостью обеспечить реальные условия конкуренции для процедуры закупок.</a:t>
            </a:r>
            <a:endParaRPr lang="ro-MD" sz="1800" dirty="0"/>
          </a:p>
          <a:p>
            <a:pPr marL="285750" indent="-285750" algn="just"/>
            <a:r>
              <a:rPr lang="ru-RU" sz="1800" dirty="0"/>
              <a:t>Установление минимальных требований для субъективной квалификации и отбора может привести к снижению конкуренции или даже к неспособности рабочей группы проверить их правильность выполнения.</a:t>
            </a:r>
          </a:p>
          <a:p>
            <a:pPr marL="285750" indent="-285750" algn="just"/>
            <a:r>
              <a:rPr lang="ru-RU" sz="1800" dirty="0"/>
              <a:t>Закупающий субъект обязан соблюдать принцип пропорциональности при определении критериев квалификации и отбора, а также уровень минимальных требований, которым должны соответствовать оференты/кандидаты</a:t>
            </a:r>
            <a:r>
              <a:rPr lang="ro-RO" sz="1800" dirty="0"/>
              <a:t>.</a:t>
            </a:r>
            <a:r>
              <a:rPr lang="ru-RU" sz="1800" dirty="0"/>
              <a:t> Соответственно, минимальные требования к квалификации и отбора не должны быть ограничительными в пользу определенных участников, а должны обеспечивать эффективную конкуренцию в процедуре закупки.</a:t>
            </a:r>
          </a:p>
          <a:p>
            <a:pPr marL="285750" indent="-285750" algn="just"/>
            <a:r>
              <a:rPr lang="ru-RU" sz="1800" dirty="0"/>
              <a:t>Закупающий субъект оценивает квалификационные данные экономического оператора в соответствии с порядком и критериями, изложенными в документации по присуждению.</a:t>
            </a:r>
            <a:endParaRPr lang="ro-MD"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497005"/>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квалификации и отбора</a:t>
            </a:r>
            <a:endParaRPr lang="ro-RO" sz="3600" dirty="0">
              <a:latin typeface="+mn-lt"/>
            </a:endParaRPr>
          </a:p>
        </p:txBody>
      </p:sp>
      <p:sp>
        <p:nvSpPr>
          <p:cNvPr id="6" name="Объект 5"/>
          <p:cNvSpPr>
            <a:spLocks noGrp="1"/>
          </p:cNvSpPr>
          <p:nvPr>
            <p:ph idx="1"/>
          </p:nvPr>
        </p:nvSpPr>
        <p:spPr/>
        <p:txBody>
          <a:bodyPr>
            <a:normAutofit/>
          </a:bodyPr>
          <a:lstStyle/>
          <a:p>
            <a:pPr marL="285750" indent="-285750" algn="just"/>
            <a:r>
              <a:rPr lang="ru-RU" sz="1800" dirty="0"/>
              <a:t>Закупающий субъект</a:t>
            </a:r>
            <a:r>
              <a:rPr lang="ro-MD" sz="1800" dirty="0"/>
              <a:t> </a:t>
            </a:r>
            <a:r>
              <a:rPr lang="ru-RU" sz="1800" dirty="0"/>
              <a:t>дисквалифицирует оферент</a:t>
            </a:r>
            <a:r>
              <a:rPr lang="ro-MD" sz="1800" dirty="0"/>
              <a:t>a</a:t>
            </a:r>
            <a:r>
              <a:rPr lang="ru-RU" sz="1800" dirty="0"/>
              <a:t>/кандидат</a:t>
            </a:r>
            <a:r>
              <a:rPr lang="ro-MD" sz="1800" dirty="0"/>
              <a:t>a </a:t>
            </a:r>
            <a:r>
              <a:rPr lang="ru-RU" sz="1800" dirty="0"/>
              <a:t>на любом этапе процедуры закупок, если обнаружит, что представленные им квалификационные данные неверны или неполны.</a:t>
            </a:r>
            <a:endParaRPr lang="ro-MD" sz="1800" dirty="0"/>
          </a:p>
          <a:p>
            <a:pPr marL="285750" indent="-285750" algn="just"/>
            <a:r>
              <a:rPr lang="ru-RU" sz="1800" dirty="0"/>
              <a:t>Если квалификационные данные, представленные оферентом/кандидатом, незначительно неточны или не отражают полную информацию, закупающий субъект обязан запросить разъяснения до принятия решения о его дисквалификации.</a:t>
            </a:r>
            <a:endParaRPr lang="ro-MD" sz="1800" dirty="0"/>
          </a:p>
          <a:p>
            <a:pPr marL="285750" indent="-285750" algn="just"/>
            <a:r>
              <a:rPr lang="ru-RU" sz="1800" dirty="0"/>
              <a:t>Оферент/кандидат дисквалифицируется, если он не предоставит разъяснения, затребованные закупающим субъектом, в установленные им сроки (минимум 72 часа). Закупающий субъект обязан предоставить разумный срок с учетом сложности представления разъяснения.</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2037979"/>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квалификации и отбора</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обязан исключить из процедуры присуждения договора о секторальных закупках любого оферента или кандидата, о котором известно, что в течение последних пяти лет он осужден окончательным решением судебной инстанции за участие в деятельности преступной организации или группы, коррупцию, мошенничество и/или отмывание денег, террористические преступления или преступления, связанные с террористической деятельностью, финансирование терроризма, эксплуатацию детского труда и иные формы торговли людьми. </a:t>
            </a:r>
          </a:p>
          <a:p>
            <a:pPr algn="just"/>
            <a:r>
              <a:rPr lang="ru-RU" sz="1800" dirty="0"/>
              <a:t>Обязательство по исключению оферента/кандидата применяется и в случае, когда лицо, осужденное окончательным решением судебной инстанции за преступления, предусмотренные вышеуказанным пунктом, является членом управляющего, руководящего или контрольного органа соответствующего оферента/кандидата или обладает полномочиями представлять, принимать решения или контролировать его.</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7028902"/>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присуждения</a:t>
            </a:r>
            <a:endParaRPr lang="ko-KR" altLang="en-US" sz="3600" dirty="0">
              <a:latin typeface="+mn-lt"/>
            </a:endParaRPr>
          </a:p>
        </p:txBody>
      </p:sp>
      <p:sp>
        <p:nvSpPr>
          <p:cNvPr id="49" name="Pentagon 48"/>
          <p:cNvSpPr/>
          <p:nvPr/>
        </p:nvSpPr>
        <p:spPr>
          <a:xfrm>
            <a:off x="2772571" y="1612664"/>
            <a:ext cx="1488245" cy="768000"/>
          </a:xfrm>
          <a:prstGeom prst="homePlate">
            <a:avLst>
              <a:gd name="adj" fmla="val 549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44" name="Rectangle 2"/>
          <p:cNvSpPr/>
          <p:nvPr/>
        </p:nvSpPr>
        <p:spPr>
          <a:xfrm>
            <a:off x="3966456" y="1612664"/>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54" name="TextBox 53"/>
          <p:cNvSpPr txBox="1"/>
          <p:nvPr/>
        </p:nvSpPr>
        <p:spPr>
          <a:xfrm>
            <a:off x="2881469" y="1718024"/>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01</a:t>
            </a:r>
          </a:p>
        </p:txBody>
      </p:sp>
      <p:sp>
        <p:nvSpPr>
          <p:cNvPr id="60" name="TextBox 10"/>
          <p:cNvSpPr txBox="1"/>
          <p:nvPr/>
        </p:nvSpPr>
        <p:spPr bwMode="auto">
          <a:xfrm>
            <a:off x="4628131" y="1700988"/>
            <a:ext cx="6460424" cy="369332"/>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ru-RU" b="1" dirty="0"/>
              <a:t>Самая низкая цена</a:t>
            </a:r>
            <a:endParaRPr lang="en-US" altLang="ko-KR" sz="1600" b="1" dirty="0">
              <a:cs typeface="Arial" pitchFamily="34" charset="0"/>
            </a:endParaRPr>
          </a:p>
        </p:txBody>
      </p:sp>
      <p:sp>
        <p:nvSpPr>
          <p:cNvPr id="108" name="Pentagon 107"/>
          <p:cNvSpPr/>
          <p:nvPr/>
        </p:nvSpPr>
        <p:spPr>
          <a:xfrm>
            <a:off x="2772571" y="2543165"/>
            <a:ext cx="1488245" cy="768000"/>
          </a:xfrm>
          <a:prstGeom prst="homePlate">
            <a:avLst>
              <a:gd name="adj" fmla="val 549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09" name="Rectangle 2"/>
          <p:cNvSpPr/>
          <p:nvPr/>
        </p:nvSpPr>
        <p:spPr>
          <a:xfrm>
            <a:off x="3966456" y="2543165"/>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10" name="TextBox 109"/>
          <p:cNvSpPr txBox="1"/>
          <p:nvPr/>
        </p:nvSpPr>
        <p:spPr>
          <a:xfrm>
            <a:off x="2881469" y="2648525"/>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02</a:t>
            </a:r>
          </a:p>
        </p:txBody>
      </p:sp>
      <p:sp>
        <p:nvSpPr>
          <p:cNvPr id="112" name="TextBox 10"/>
          <p:cNvSpPr txBox="1"/>
          <p:nvPr/>
        </p:nvSpPr>
        <p:spPr bwMode="auto">
          <a:xfrm>
            <a:off x="4715216" y="2597196"/>
            <a:ext cx="6460424" cy="369332"/>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ru-RU" b="1" dirty="0"/>
              <a:t>Наименьшие затраты</a:t>
            </a:r>
            <a:endParaRPr lang="en-US" altLang="ko-KR" b="1" dirty="0">
              <a:cs typeface="Arial" pitchFamily="34" charset="0"/>
            </a:endParaRPr>
          </a:p>
        </p:txBody>
      </p:sp>
      <p:sp>
        <p:nvSpPr>
          <p:cNvPr id="115" name="Pentagon 114"/>
          <p:cNvSpPr/>
          <p:nvPr/>
        </p:nvSpPr>
        <p:spPr>
          <a:xfrm>
            <a:off x="2772571" y="3473667"/>
            <a:ext cx="1488245" cy="768000"/>
          </a:xfrm>
          <a:prstGeom prst="homePlate">
            <a:avLst>
              <a:gd name="adj" fmla="val 549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16" name="Rectangle 2"/>
          <p:cNvSpPr/>
          <p:nvPr/>
        </p:nvSpPr>
        <p:spPr>
          <a:xfrm>
            <a:off x="3966456" y="3473667"/>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17" name="TextBox 116"/>
          <p:cNvSpPr txBox="1"/>
          <p:nvPr/>
        </p:nvSpPr>
        <p:spPr>
          <a:xfrm>
            <a:off x="2881469" y="3579026"/>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03</a:t>
            </a:r>
          </a:p>
        </p:txBody>
      </p:sp>
      <p:grpSp>
        <p:nvGrpSpPr>
          <p:cNvPr id="118" name="Group 117"/>
          <p:cNvGrpSpPr/>
          <p:nvPr/>
        </p:nvGrpSpPr>
        <p:grpSpPr>
          <a:xfrm>
            <a:off x="4628131" y="3543633"/>
            <a:ext cx="6460424" cy="609845"/>
            <a:chOff x="2299400" y="1781114"/>
            <a:chExt cx="4576856" cy="457384"/>
          </a:xfrm>
        </p:grpSpPr>
        <p:sp>
          <p:nvSpPr>
            <p:cNvPr id="119" name="TextBox 10"/>
            <p:cNvSpPr txBox="1"/>
            <p:nvPr/>
          </p:nvSpPr>
          <p:spPr bwMode="auto">
            <a:xfrm>
              <a:off x="2299400" y="1781114"/>
              <a:ext cx="4576856" cy="2769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ru-RU" b="1" dirty="0"/>
                <a:t>Оптимальное соотношение цена/качество</a:t>
              </a:r>
              <a:endParaRPr lang="en-US" altLang="ko-KR" b="1" dirty="0">
                <a:cs typeface="Arial" pitchFamily="34" charset="0"/>
              </a:endParaRPr>
            </a:p>
          </p:txBody>
        </p:sp>
        <p:sp>
          <p:nvSpPr>
            <p:cNvPr id="120" name="TextBox 12"/>
            <p:cNvSpPr txBox="1"/>
            <p:nvPr/>
          </p:nvSpPr>
          <p:spPr bwMode="auto">
            <a:xfrm>
              <a:off x="2299400" y="1984582"/>
              <a:ext cx="4576856" cy="253916"/>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1600" dirty="0">
                  <a:solidFill>
                    <a:schemeClr val="tx1">
                      <a:lumMod val="75000"/>
                      <a:lumOff val="25000"/>
                    </a:schemeClr>
                  </a:solidFill>
                  <a:cs typeface="Arial" pitchFamily="34" charset="0"/>
                </a:rPr>
                <a:t> </a:t>
              </a:r>
              <a:endParaRPr lang="ko-KR" altLang="en-US" sz="1600" dirty="0">
                <a:solidFill>
                  <a:schemeClr val="tx1">
                    <a:lumMod val="75000"/>
                    <a:lumOff val="25000"/>
                  </a:schemeClr>
                </a:solidFill>
                <a:cs typeface="Arial" pitchFamily="34" charset="0"/>
              </a:endParaRPr>
            </a:p>
          </p:txBody>
        </p:sp>
      </p:grpSp>
      <p:sp>
        <p:nvSpPr>
          <p:cNvPr id="122" name="Pentagon 121"/>
          <p:cNvSpPr/>
          <p:nvPr/>
        </p:nvSpPr>
        <p:spPr>
          <a:xfrm>
            <a:off x="2772571" y="4404168"/>
            <a:ext cx="1488245" cy="768000"/>
          </a:xfrm>
          <a:prstGeom prst="homePlate">
            <a:avLst>
              <a:gd name="adj" fmla="val 549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23" name="Rectangle 2"/>
          <p:cNvSpPr/>
          <p:nvPr/>
        </p:nvSpPr>
        <p:spPr>
          <a:xfrm>
            <a:off x="3966456" y="4404168"/>
            <a:ext cx="7505544" cy="768000"/>
          </a:xfrm>
          <a:custGeom>
            <a:avLst/>
            <a:gdLst/>
            <a:ahLst/>
            <a:cxnLst/>
            <a:rect l="l" t="t" r="r" b="b"/>
            <a:pathLst>
              <a:path w="6460280" h="792000">
                <a:moveTo>
                  <a:pt x="0" y="0"/>
                </a:moveTo>
                <a:lnTo>
                  <a:pt x="6460280" y="0"/>
                </a:lnTo>
                <a:lnTo>
                  <a:pt x="6460280" y="792000"/>
                </a:lnTo>
                <a:lnTo>
                  <a:pt x="0" y="792000"/>
                </a:lnTo>
                <a:lnTo>
                  <a:pt x="396000" y="396000"/>
                </a:lnTo>
                <a:close/>
              </a:path>
            </a:pathLst>
          </a:cu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dirty="0"/>
          </a:p>
        </p:txBody>
      </p:sp>
      <p:sp>
        <p:nvSpPr>
          <p:cNvPr id="124" name="TextBox 123"/>
          <p:cNvSpPr txBox="1"/>
          <p:nvPr/>
        </p:nvSpPr>
        <p:spPr>
          <a:xfrm>
            <a:off x="2881469" y="4509528"/>
            <a:ext cx="806185" cy="574453"/>
          </a:xfrm>
          <a:prstGeom prst="rect">
            <a:avLst/>
          </a:prstGeom>
          <a:noFill/>
        </p:spPr>
        <p:txBody>
          <a:bodyPr wrap="square" tIns="0" bIns="0" rtlCol="0" anchor="ctr">
            <a:spAutoFit/>
          </a:bodyPr>
          <a:lstStyle/>
          <a:p>
            <a:r>
              <a:rPr lang="en-US" altLang="ko-KR" sz="3733" b="1" dirty="0">
                <a:solidFill>
                  <a:schemeClr val="bg1"/>
                </a:solidFill>
                <a:cs typeface="Arial" pitchFamily="34" charset="0"/>
              </a:rPr>
              <a:t>04</a:t>
            </a:r>
          </a:p>
        </p:txBody>
      </p:sp>
      <p:sp>
        <p:nvSpPr>
          <p:cNvPr id="126" name="TextBox 10"/>
          <p:cNvSpPr txBox="1"/>
          <p:nvPr/>
        </p:nvSpPr>
        <p:spPr bwMode="auto">
          <a:xfrm>
            <a:off x="4628131" y="4580710"/>
            <a:ext cx="6460424" cy="369332"/>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ru-RU" b="1" dirty="0"/>
              <a:t>Оптимальное соотношение затраты/качество</a:t>
            </a:r>
            <a:endParaRPr lang="en-US" altLang="ko-KR" b="1" dirty="0">
              <a:cs typeface="Arial" pitchFamily="34" charset="0"/>
            </a:endParaRPr>
          </a:p>
        </p:txBody>
      </p:sp>
      <p:grpSp>
        <p:nvGrpSpPr>
          <p:cNvPr id="33" name="Группа 11">
            <a:extLst>
              <a:ext uri="{FF2B5EF4-FFF2-40B4-BE49-F238E27FC236}">
                <a16:creationId xmlns:a16="http://schemas.microsoft.com/office/drawing/2014/main" id="{6FC56E70-3970-C149-BDF7-F379BB8C1C86}"/>
              </a:ext>
            </a:extLst>
          </p:cNvPr>
          <p:cNvGrpSpPr/>
          <p:nvPr/>
        </p:nvGrpSpPr>
        <p:grpSpPr>
          <a:xfrm>
            <a:off x="310367" y="316077"/>
            <a:ext cx="1553017" cy="547133"/>
            <a:chOff x="118918" y="119933"/>
            <a:chExt cx="1421610" cy="500009"/>
          </a:xfrm>
        </p:grpSpPr>
        <p:pic>
          <p:nvPicPr>
            <p:cNvPr id="34"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6"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564320"/>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Критерии присуждения</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6266" y="2654710"/>
            <a:ext cx="2795734" cy="2795734"/>
          </a:xfrm>
          <a:prstGeom prst="rect">
            <a:avLst/>
          </a:prstGeom>
        </p:spPr>
      </p:pic>
      <p:graphicFrame>
        <p:nvGraphicFramePr>
          <p:cNvPr id="4" name="Схема 3"/>
          <p:cNvGraphicFramePr/>
          <p:nvPr>
            <p:extLst>
              <p:ext uri="{D42A27DB-BD31-4B8C-83A1-F6EECF244321}">
                <p14:modId xmlns:p14="http://schemas.microsoft.com/office/powerpoint/2010/main" val="1685353393"/>
              </p:ext>
            </p:extLst>
          </p:nvPr>
        </p:nvGraphicFramePr>
        <p:xfrm>
          <a:off x="0" y="1179288"/>
          <a:ext cx="11424522" cy="54564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462262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Критерии присуждения</a:t>
            </a:r>
            <a:endParaRPr lang="ro-RO" sz="3600" dirty="0">
              <a:latin typeface="+mn-lt"/>
            </a:endParaRPr>
          </a:p>
        </p:txBody>
      </p:sp>
      <p:sp>
        <p:nvSpPr>
          <p:cNvPr id="6" name="Объект 5"/>
          <p:cNvSpPr>
            <a:spLocks noGrp="1"/>
          </p:cNvSpPr>
          <p:nvPr>
            <p:ph idx="1"/>
          </p:nvPr>
        </p:nvSpPr>
        <p:spPr/>
        <p:txBody>
          <a:bodyPr>
            <a:normAutofit/>
          </a:bodyPr>
          <a:lstStyle/>
          <a:p>
            <a:pPr algn="just"/>
            <a:r>
              <a:rPr lang="ru-RU" sz="1800" dirty="0"/>
              <a:t>Закупающий субъект обязан точно описать</a:t>
            </a:r>
            <a:r>
              <a:rPr lang="ro-MD" sz="1800" dirty="0"/>
              <a:t> </a:t>
            </a:r>
            <a:r>
              <a:rPr lang="ru-RU" sz="1800" dirty="0"/>
              <a:t>в документации по присуждению критерии присуждения и факторы оценки, установленные в соответствии со ст. 76 Закона № 74/2020, на основании которого определяется выигравшая оферта в рамках процедуры секторальной закупки.</a:t>
            </a:r>
            <a:endParaRPr lang="ro-MD" sz="1800" dirty="0"/>
          </a:p>
          <a:p>
            <a:pPr marL="285750" indent="-285750" algn="just"/>
            <a:r>
              <a:rPr lang="ru-RU" sz="1800" dirty="0"/>
              <a:t>Критерии присуждения - оптимальное соотношение «цена/качество» или «затраты/качество» определяется на основе факторов оценки</a:t>
            </a:r>
            <a:r>
              <a:rPr lang="en-US" sz="1800" dirty="0"/>
              <a:t>.</a:t>
            </a:r>
            <a:r>
              <a:rPr lang="ru-RU" sz="1800" dirty="0"/>
              <a:t> В этом случае закупающий орган/закупающий субъект перечислит факторы оценки с соответствующим удельным весом и детализирует алгоритм расчета баллов.</a:t>
            </a:r>
            <a:r>
              <a:rPr lang="en-US" sz="1800" dirty="0"/>
              <a:t> </a:t>
            </a:r>
            <a:endParaRPr lang="ru-RU" sz="1800" dirty="0"/>
          </a:p>
          <a:p>
            <a:pPr marL="285750" indent="-285750" algn="just"/>
            <a:r>
              <a:rPr lang="ru-RU" sz="1800" dirty="0"/>
              <a:t>Закупающий субъект должен при выборе каждого фактора оценки и определения удельного веса получить реальное и очевидное преимущество, которое он может получить, используя каждый фактор.</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1850605"/>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ОБЛАСТЬ ПРИМЕНЕНИЯ ЗАКОНА</a:t>
            </a:r>
            <a:endParaRPr lang="ro-RO" sz="3600" b="1" dirty="0">
              <a:solidFill>
                <a:schemeClr val="tx1"/>
              </a:solidFill>
              <a:latin typeface="Calibri" panose="020F0502020204030204"/>
            </a:endParaRPr>
          </a:p>
        </p:txBody>
      </p:sp>
      <p:sp>
        <p:nvSpPr>
          <p:cNvPr id="33" name="TextBox 32"/>
          <p:cNvSpPr txBox="1"/>
          <p:nvPr/>
        </p:nvSpPr>
        <p:spPr>
          <a:xfrm>
            <a:off x="836783" y="1014624"/>
            <a:ext cx="10518434" cy="800219"/>
          </a:xfrm>
          <a:prstGeom prst="rect">
            <a:avLst/>
          </a:prstGeom>
          <a:noFill/>
        </p:spPr>
        <p:txBody>
          <a:bodyPr wrap="square" rtlCol="0">
            <a:spAutoFit/>
          </a:bodyPr>
          <a:lstStyle/>
          <a:p>
            <a:pPr lvl="0" algn="just">
              <a:spcBef>
                <a:spcPts val="1200"/>
              </a:spcBef>
              <a:defRPr/>
            </a:pPr>
            <a:endParaRPr lang="ro-RO" sz="1400" i="1" kern="0" dirty="0">
              <a:solidFill>
                <a:srgbClr val="002060"/>
              </a:solidFill>
              <a:latin typeface="Calibri" pitchFamily="34" charset="0"/>
            </a:endParaRPr>
          </a:p>
          <a:p>
            <a:pPr algn="ctr"/>
            <a:r>
              <a:rPr lang="ru-RU" altLang="ko-KR" sz="1600" dirty="0">
                <a:solidFill>
                  <a:schemeClr val="tx1">
                    <a:lumMod val="75000"/>
                    <a:lumOff val="25000"/>
                  </a:schemeClr>
                </a:solidFill>
                <a:cs typeface="Arial" pitchFamily="34" charset="0"/>
              </a:rPr>
              <a:t>Закон № 74/2020 применяется к договорам о государственных закупках товаров, работ или услуг в следующих секторах:</a:t>
            </a: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9919" y="2317011"/>
            <a:ext cx="1772771" cy="1623601"/>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0713" y="2450398"/>
            <a:ext cx="1169819" cy="1169819"/>
          </a:xfrm>
          <a:prstGeom prst="rect">
            <a:avLst/>
          </a:prstGeom>
        </p:spPr>
      </p:pic>
      <p:pic>
        <p:nvPicPr>
          <p:cNvPr id="10" name="Рисунок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0102" y="2299484"/>
            <a:ext cx="2251446" cy="2251446"/>
          </a:xfrm>
          <a:prstGeom prst="rect">
            <a:avLst/>
          </a:prstGeom>
        </p:spPr>
      </p:pic>
      <p:cxnSp>
        <p:nvCxnSpPr>
          <p:cNvPr id="12" name="Прямая соединительная линия 11"/>
          <p:cNvCxnSpPr/>
          <p:nvPr/>
        </p:nvCxnSpPr>
        <p:spPr>
          <a:xfrm>
            <a:off x="3805381" y="1795932"/>
            <a:ext cx="0" cy="2781125"/>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Рисунок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0561" y="2366762"/>
            <a:ext cx="1288882" cy="1117744"/>
          </a:xfrm>
          <a:prstGeom prst="rect">
            <a:avLst/>
          </a:prstGeom>
        </p:spPr>
      </p:pic>
      <p:sp>
        <p:nvSpPr>
          <p:cNvPr id="15" name="TextBox 14"/>
          <p:cNvSpPr txBox="1"/>
          <p:nvPr/>
        </p:nvSpPr>
        <p:spPr>
          <a:xfrm>
            <a:off x="2032299" y="3735445"/>
            <a:ext cx="2614417" cy="338554"/>
          </a:xfrm>
          <a:prstGeom prst="rect">
            <a:avLst/>
          </a:prstGeom>
          <a:noFill/>
        </p:spPr>
        <p:txBody>
          <a:bodyPr wrap="square" rtlCol="0">
            <a:spAutoFit/>
          </a:bodyPr>
          <a:lstStyle/>
          <a:p>
            <a:r>
              <a:rPr lang="ru-RU" sz="1600" dirty="0">
                <a:ea typeface="Cambria" panose="02040503050406030204" pitchFamily="18" charset="0"/>
              </a:rPr>
              <a:t>ЭНЕРГЕТИКИ</a:t>
            </a:r>
            <a:r>
              <a:rPr lang="ro-RO" sz="1600" dirty="0">
                <a:ea typeface="Cambria" panose="02040503050406030204" pitchFamily="18" charset="0"/>
              </a:rPr>
              <a:t> </a:t>
            </a:r>
          </a:p>
        </p:txBody>
      </p:sp>
      <p:sp>
        <p:nvSpPr>
          <p:cNvPr id="16" name="Прямоугольник 15"/>
          <p:cNvSpPr/>
          <p:nvPr/>
        </p:nvSpPr>
        <p:spPr>
          <a:xfrm>
            <a:off x="4046714" y="3681558"/>
            <a:ext cx="1612276" cy="646331"/>
          </a:xfrm>
          <a:prstGeom prst="rect">
            <a:avLst/>
          </a:prstGeom>
        </p:spPr>
        <p:txBody>
          <a:bodyPr wrap="square">
            <a:spAutoFit/>
          </a:bodyPr>
          <a:lstStyle/>
          <a:p>
            <a:pPr algn="ctr"/>
            <a:r>
              <a:rPr lang="ru-RU" dirty="0">
                <a:ea typeface="Cambria" panose="02040503050406030204" pitchFamily="18" charset="0"/>
              </a:rPr>
              <a:t>ВОДНЫХ</a:t>
            </a:r>
          </a:p>
          <a:p>
            <a:pPr algn="ctr"/>
            <a:r>
              <a:rPr lang="ru-RU" dirty="0">
                <a:ea typeface="Cambria" panose="02040503050406030204" pitchFamily="18" charset="0"/>
              </a:rPr>
              <a:t> РЕСУРСОВ</a:t>
            </a:r>
            <a:endParaRPr lang="ro-RO" dirty="0">
              <a:ea typeface="Cambria" panose="02040503050406030204" pitchFamily="18" charset="0"/>
            </a:endParaRPr>
          </a:p>
        </p:txBody>
      </p:sp>
      <p:sp>
        <p:nvSpPr>
          <p:cNvPr id="28" name="Прямоугольник 27"/>
          <p:cNvSpPr/>
          <p:nvPr/>
        </p:nvSpPr>
        <p:spPr>
          <a:xfrm>
            <a:off x="6096000" y="3686178"/>
            <a:ext cx="1859246" cy="369332"/>
          </a:xfrm>
          <a:prstGeom prst="rect">
            <a:avLst/>
          </a:prstGeom>
        </p:spPr>
        <p:txBody>
          <a:bodyPr wrap="square">
            <a:spAutoFit/>
          </a:bodyPr>
          <a:lstStyle/>
          <a:p>
            <a:pPr algn="ctr"/>
            <a:r>
              <a:rPr lang="ru-RU" dirty="0">
                <a:ea typeface="Cambria" panose="02040503050406030204" pitchFamily="18" charset="0"/>
              </a:rPr>
              <a:t>ТРАНСПОРТА</a:t>
            </a:r>
            <a:endParaRPr lang="ro-RO" dirty="0">
              <a:ea typeface="Cambria" panose="02040503050406030204" pitchFamily="18" charset="0"/>
            </a:endParaRPr>
          </a:p>
        </p:txBody>
      </p:sp>
      <p:sp>
        <p:nvSpPr>
          <p:cNvPr id="29" name="Прямоугольник 28"/>
          <p:cNvSpPr/>
          <p:nvPr/>
        </p:nvSpPr>
        <p:spPr>
          <a:xfrm>
            <a:off x="8328217" y="3681411"/>
            <a:ext cx="2373672" cy="369332"/>
          </a:xfrm>
          <a:prstGeom prst="rect">
            <a:avLst/>
          </a:prstGeom>
        </p:spPr>
        <p:txBody>
          <a:bodyPr wrap="square">
            <a:spAutoFit/>
          </a:bodyPr>
          <a:lstStyle/>
          <a:p>
            <a:pPr algn="ctr"/>
            <a:r>
              <a:rPr lang="ru-RU" dirty="0">
                <a:ea typeface="Cambria" panose="02040503050406030204" pitchFamily="18" charset="0"/>
              </a:rPr>
              <a:t>ПОЧТОВЫХ УСЛУГ</a:t>
            </a:r>
            <a:endParaRPr lang="ro-RO" dirty="0">
              <a:ea typeface="Cambria" panose="02040503050406030204" pitchFamily="18" charset="0"/>
            </a:endParaRPr>
          </a:p>
        </p:txBody>
      </p:sp>
      <p:sp>
        <p:nvSpPr>
          <p:cNvPr id="20" name="TextBox 19"/>
          <p:cNvSpPr txBox="1"/>
          <p:nvPr/>
        </p:nvSpPr>
        <p:spPr>
          <a:xfrm>
            <a:off x="1805705" y="4576167"/>
            <a:ext cx="10386296" cy="615553"/>
          </a:xfrm>
          <a:prstGeom prst="rect">
            <a:avLst/>
          </a:prstGeom>
          <a:noFill/>
        </p:spPr>
        <p:txBody>
          <a:bodyPr wrap="square" rtlCol="0">
            <a:spAutoFit/>
          </a:bodyPr>
          <a:lstStyle/>
          <a:p>
            <a:endParaRPr lang="ro-RO" sz="1600" dirty="0"/>
          </a:p>
          <a:p>
            <a:endParaRPr lang="ro-RO" dirty="0"/>
          </a:p>
        </p:txBody>
      </p:sp>
      <p:cxnSp>
        <p:nvCxnSpPr>
          <p:cNvPr id="34" name="Прямая соединительная линия 33"/>
          <p:cNvCxnSpPr/>
          <p:nvPr/>
        </p:nvCxnSpPr>
        <p:spPr>
          <a:xfrm>
            <a:off x="5790627" y="1790298"/>
            <a:ext cx="0" cy="2781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8086885" y="1790297"/>
            <a:ext cx="0" cy="278112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7620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41D4E2A3-2FC2-4D97-89C6-46E9B63910BF}"/>
              </a:ext>
            </a:extLst>
          </p:cNvPr>
          <p:cNvSpPr/>
          <p:nvPr/>
        </p:nvSpPr>
        <p:spPr>
          <a:xfrm>
            <a:off x="6965702" y="847725"/>
            <a:ext cx="4396803" cy="720638"/>
          </a:xfrm>
          <a:prstGeom prst="rect">
            <a:avLst/>
          </a:prstGeom>
          <a:noFill/>
        </p:spPr>
        <p:txBody>
          <a:bodyPr lIns="0" anchor="ctr"/>
          <a:lstStyle/>
          <a:p>
            <a:endParaRPr lang="en-US" altLang="ko-KR" sz="4000" b="1" dirty="0">
              <a:solidFill>
                <a:schemeClr val="accent2"/>
              </a:solidFill>
              <a:latin typeface="+mj-lt"/>
            </a:endParaRPr>
          </a:p>
        </p:txBody>
      </p:sp>
      <p:sp>
        <p:nvSpPr>
          <p:cNvPr id="7" name="직사각형 6">
            <a:extLst>
              <a:ext uri="{FF2B5EF4-FFF2-40B4-BE49-F238E27FC236}">
                <a16:creationId xmlns:a16="http://schemas.microsoft.com/office/drawing/2014/main" id="{FC6AA8D9-558E-4907-8262-B34875DE4C9C}"/>
              </a:ext>
            </a:extLst>
          </p:cNvPr>
          <p:cNvSpPr/>
          <p:nvPr/>
        </p:nvSpPr>
        <p:spPr>
          <a:xfrm>
            <a:off x="6965703" y="1705909"/>
            <a:ext cx="4396804" cy="720638"/>
          </a:xfrm>
          <a:prstGeom prst="rect">
            <a:avLst/>
          </a:prstGeom>
          <a:noFill/>
        </p:spPr>
        <p:txBody>
          <a:bodyPr lIns="0" anchor="ctr"/>
          <a:lstStyle/>
          <a:p>
            <a:endParaRPr lang="en-US" altLang="ko-KR" sz="4000" b="1" dirty="0">
              <a:solidFill>
                <a:schemeClr val="accent2"/>
              </a:solidFill>
              <a:latin typeface="+mj-lt"/>
            </a:endParaRPr>
          </a:p>
        </p:txBody>
      </p:sp>
      <p:sp>
        <p:nvSpPr>
          <p:cNvPr id="8" name="TextBox 7">
            <a:extLst>
              <a:ext uri="{FF2B5EF4-FFF2-40B4-BE49-F238E27FC236}">
                <a16:creationId xmlns:a16="http://schemas.microsoft.com/office/drawing/2014/main" id="{6C82EAF9-A181-4F91-8552-1A566BBF224C}"/>
              </a:ext>
            </a:extLst>
          </p:cNvPr>
          <p:cNvSpPr txBox="1"/>
          <p:nvPr/>
        </p:nvSpPr>
        <p:spPr>
          <a:xfrm>
            <a:off x="1242765" y="2187242"/>
            <a:ext cx="3271177" cy="1200329"/>
          </a:xfrm>
          <a:prstGeom prst="rect">
            <a:avLst/>
          </a:prstGeom>
          <a:noFill/>
        </p:spPr>
        <p:txBody>
          <a:bodyPr wrap="square" rtlCol="0">
            <a:spAutoFit/>
          </a:bodyPr>
          <a:lstStyle/>
          <a:p>
            <a:r>
              <a:rPr lang="ru-RU" sz="3600" b="1" dirty="0">
                <a:solidFill>
                  <a:schemeClr val="accent1">
                    <a:lumMod val="75000"/>
                  </a:schemeClr>
                </a:solidFill>
              </a:rPr>
              <a:t>Критерии присуждения</a:t>
            </a:r>
            <a:endParaRPr lang="en-US" altLang="ko-KR" sz="3600" b="1" dirty="0">
              <a:solidFill>
                <a:schemeClr val="accent1">
                  <a:lumMod val="75000"/>
                </a:schemeClr>
              </a:solidFill>
            </a:endParaRPr>
          </a:p>
        </p:txBody>
      </p:sp>
      <p:sp>
        <p:nvSpPr>
          <p:cNvPr id="48" name="TextBox 47">
            <a:extLst>
              <a:ext uri="{FF2B5EF4-FFF2-40B4-BE49-F238E27FC236}">
                <a16:creationId xmlns:a16="http://schemas.microsoft.com/office/drawing/2014/main" id="{115FD6E0-550C-41F3-AC44-3EEA9EE7C261}"/>
              </a:ext>
            </a:extLst>
          </p:cNvPr>
          <p:cNvSpPr txBox="1"/>
          <p:nvPr/>
        </p:nvSpPr>
        <p:spPr>
          <a:xfrm>
            <a:off x="6374674" y="639899"/>
            <a:ext cx="5690639" cy="830997"/>
          </a:xfrm>
          <a:prstGeom prst="rect">
            <a:avLst/>
          </a:prstGeom>
          <a:noFill/>
        </p:spPr>
        <p:txBody>
          <a:bodyPr wrap="square" rtlCol="0">
            <a:spAutoFit/>
          </a:bodyPr>
          <a:lstStyle/>
          <a:p>
            <a:r>
              <a:rPr lang="ru-RU" sz="2400" b="1" dirty="0"/>
              <a:t>Вышеупомянутые факторы оценки могут включать:</a:t>
            </a:r>
            <a:endParaRPr lang="en-US" sz="2400" b="1" dirty="0"/>
          </a:p>
        </p:txBody>
      </p:sp>
      <p:sp>
        <p:nvSpPr>
          <p:cNvPr id="53" name="Oval 52">
            <a:extLst>
              <a:ext uri="{FF2B5EF4-FFF2-40B4-BE49-F238E27FC236}">
                <a16:creationId xmlns:a16="http://schemas.microsoft.com/office/drawing/2014/main" id="{52468938-7109-4C3F-B0F8-6ACD6A38DA15}"/>
              </a:ext>
            </a:extLst>
          </p:cNvPr>
          <p:cNvSpPr/>
          <p:nvPr/>
        </p:nvSpPr>
        <p:spPr>
          <a:xfrm>
            <a:off x="6264341" y="3898740"/>
            <a:ext cx="576064" cy="576064"/>
          </a:xfrm>
          <a:prstGeom prst="ellipse">
            <a:avLst/>
          </a:prstGeom>
          <a:solidFill>
            <a:schemeClr val="accent4"/>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4" name="TextBox 53">
            <a:extLst>
              <a:ext uri="{FF2B5EF4-FFF2-40B4-BE49-F238E27FC236}">
                <a16:creationId xmlns:a16="http://schemas.microsoft.com/office/drawing/2014/main" id="{629F83E3-7875-4E43-89FE-B7BF9C6571A1}"/>
              </a:ext>
            </a:extLst>
          </p:cNvPr>
          <p:cNvSpPr txBox="1"/>
          <p:nvPr/>
        </p:nvSpPr>
        <p:spPr>
          <a:xfrm>
            <a:off x="6929792" y="2426547"/>
            <a:ext cx="5135521" cy="1246495"/>
          </a:xfrm>
          <a:prstGeom prst="rect">
            <a:avLst/>
          </a:prstGeom>
          <a:noFill/>
        </p:spPr>
        <p:txBody>
          <a:bodyPr wrap="square" rtlCol="0">
            <a:spAutoFit/>
          </a:bodyPr>
          <a:lstStyle/>
          <a:p>
            <a:pPr algn="just"/>
            <a:r>
              <a:rPr lang="ru-RU" sz="1500" dirty="0"/>
              <a:t>качество, включая технические достоинства, эстетические и функциональные характеристики, доступность, концепцию проектирования, отвечающего всем видам использования, социальные, экологические и инновационные характеристики, а также торговлю и ее условия</a:t>
            </a:r>
            <a:r>
              <a:rPr lang="ro-MD" sz="1500" dirty="0"/>
              <a:t>;</a:t>
            </a:r>
            <a:endParaRPr lang="ko-KR" altLang="en-US" sz="1500" dirty="0">
              <a:solidFill>
                <a:schemeClr val="tx1">
                  <a:lumMod val="75000"/>
                  <a:lumOff val="25000"/>
                </a:schemeClr>
              </a:solidFill>
            </a:endParaRPr>
          </a:p>
        </p:txBody>
      </p:sp>
      <p:sp>
        <p:nvSpPr>
          <p:cNvPr id="55" name="Oval 54">
            <a:extLst>
              <a:ext uri="{FF2B5EF4-FFF2-40B4-BE49-F238E27FC236}">
                <a16:creationId xmlns:a16="http://schemas.microsoft.com/office/drawing/2014/main" id="{6DF76762-24DE-487C-9F41-463E38726869}"/>
              </a:ext>
            </a:extLst>
          </p:cNvPr>
          <p:cNvSpPr/>
          <p:nvPr/>
        </p:nvSpPr>
        <p:spPr>
          <a:xfrm>
            <a:off x="6270809" y="5024791"/>
            <a:ext cx="576064" cy="576064"/>
          </a:xfrm>
          <a:prstGeom prst="ellipse">
            <a:avLst/>
          </a:prstGeom>
          <a:solidFill>
            <a:schemeClr val="accent6">
              <a:lumMod val="60000"/>
              <a:lumOff val="40000"/>
            </a:schemeClr>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56" name="TextBox 55">
            <a:extLst>
              <a:ext uri="{FF2B5EF4-FFF2-40B4-BE49-F238E27FC236}">
                <a16:creationId xmlns:a16="http://schemas.microsoft.com/office/drawing/2014/main" id="{1C21FC26-B31A-4396-B75B-ECC0F10C6CA5}"/>
              </a:ext>
            </a:extLst>
          </p:cNvPr>
          <p:cNvSpPr txBox="1"/>
          <p:nvPr/>
        </p:nvSpPr>
        <p:spPr>
          <a:xfrm>
            <a:off x="6965702" y="4989096"/>
            <a:ext cx="5099611" cy="784830"/>
          </a:xfrm>
          <a:prstGeom prst="rect">
            <a:avLst/>
          </a:prstGeom>
          <a:noFill/>
        </p:spPr>
        <p:txBody>
          <a:bodyPr wrap="square" rtlCol="0">
            <a:spAutoFit/>
          </a:bodyPr>
          <a:lstStyle/>
          <a:p>
            <a:pPr algn="just"/>
            <a:r>
              <a:rPr lang="ru-RU" altLang="ko-KR" sz="1500" dirty="0"/>
              <a:t>послепродажное обслуживание, техническую помощь и условия поставки, такие как дата поставки, процесс поставки и срок поставки или завершения</a:t>
            </a:r>
            <a:r>
              <a:rPr lang="ro-MD" altLang="ko-KR" sz="1500" dirty="0"/>
              <a:t>.</a:t>
            </a:r>
            <a:endParaRPr lang="ko-KR" altLang="en-US" sz="1500" dirty="0"/>
          </a:p>
        </p:txBody>
      </p:sp>
      <p:grpSp>
        <p:nvGrpSpPr>
          <p:cNvPr id="17"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18"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20"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2" name="Rectangle 1"/>
          <p:cNvSpPr/>
          <p:nvPr/>
        </p:nvSpPr>
        <p:spPr>
          <a:xfrm>
            <a:off x="6965702" y="3737811"/>
            <a:ext cx="5099611" cy="1246495"/>
          </a:xfrm>
          <a:prstGeom prst="rect">
            <a:avLst/>
          </a:prstGeom>
        </p:spPr>
        <p:txBody>
          <a:bodyPr wrap="square">
            <a:spAutoFit/>
          </a:bodyPr>
          <a:lstStyle/>
          <a:p>
            <a:pPr algn="just"/>
            <a:r>
              <a:rPr lang="ru-RU" sz="1500" dirty="0"/>
              <a:t>организацию, квалификацию и опыт персонала, назначенного для исполнения договора, если качество назначенного персонала может оказать существенное влияние на качественный уровень исполнения договора, если они не являются квалификационными требованиями</a:t>
            </a:r>
            <a:r>
              <a:rPr lang="ro-MD" sz="1500" dirty="0"/>
              <a:t>;</a:t>
            </a:r>
            <a:endParaRPr lang="ko-KR" altLang="en-US" sz="1500" dirty="0">
              <a:solidFill>
                <a:schemeClr val="tx1">
                  <a:lumMod val="75000"/>
                  <a:lumOff val="25000"/>
                </a:schemeClr>
              </a:solidFill>
            </a:endParaRPr>
          </a:p>
        </p:txBody>
      </p:sp>
      <p:sp>
        <p:nvSpPr>
          <p:cNvPr id="22" name="Oval 21">
            <a:extLst>
              <a:ext uri="{FF2B5EF4-FFF2-40B4-BE49-F238E27FC236}">
                <a16:creationId xmlns:a16="http://schemas.microsoft.com/office/drawing/2014/main" id="{52468938-7109-4C3F-B0F8-6ACD6A38DA15}"/>
              </a:ext>
            </a:extLst>
          </p:cNvPr>
          <p:cNvSpPr/>
          <p:nvPr/>
        </p:nvSpPr>
        <p:spPr>
          <a:xfrm>
            <a:off x="6305363" y="2684818"/>
            <a:ext cx="576064" cy="576064"/>
          </a:xfrm>
          <a:prstGeom prst="ellipse">
            <a:avLst/>
          </a:prstGeom>
          <a:solidFill>
            <a:schemeClr val="accent5">
              <a:lumMod val="60000"/>
              <a:lumOff val="40000"/>
            </a:schemeClr>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3" name="Freeform 32">
            <a:extLst>
              <a:ext uri="{FF2B5EF4-FFF2-40B4-BE49-F238E27FC236}">
                <a16:creationId xmlns:a16="http://schemas.microsoft.com/office/drawing/2014/main" id="{64D7D246-FC45-4459-99DF-135C7465FAD2}"/>
              </a:ext>
            </a:extLst>
          </p:cNvPr>
          <p:cNvSpPr/>
          <p:nvPr/>
        </p:nvSpPr>
        <p:spPr>
          <a:xfrm>
            <a:off x="6448626" y="2792467"/>
            <a:ext cx="304656" cy="293045"/>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4" name="Oval 21">
            <a:extLst>
              <a:ext uri="{FF2B5EF4-FFF2-40B4-BE49-F238E27FC236}">
                <a16:creationId xmlns:a16="http://schemas.microsoft.com/office/drawing/2014/main" id="{B92F2676-D90E-40BF-8AC5-C623D6EC5932}"/>
              </a:ext>
            </a:extLst>
          </p:cNvPr>
          <p:cNvSpPr>
            <a:spLocks noChangeAspect="1"/>
          </p:cNvSpPr>
          <p:nvPr/>
        </p:nvSpPr>
        <p:spPr>
          <a:xfrm>
            <a:off x="6412953" y="5155274"/>
            <a:ext cx="312488" cy="31509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9306" y="4011019"/>
            <a:ext cx="346135" cy="346135"/>
          </a:xfrm>
          <a:prstGeom prst="rect">
            <a:avLst/>
          </a:prstGeom>
        </p:spPr>
      </p:pic>
    </p:spTree>
    <p:extLst>
      <p:ext uri="{BB962C8B-B14F-4D97-AF65-F5344CB8AC3E}">
        <p14:creationId xmlns:p14="http://schemas.microsoft.com/office/powerpoint/2010/main" val="1323766049"/>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00000"/>
              </a:lnSpc>
              <a:spcBef>
                <a:spcPts val="0"/>
              </a:spcBef>
            </a:pPr>
            <a:r>
              <a:rPr lang="ro-MD" sz="2800" b="1" dirty="0">
                <a:solidFill>
                  <a:schemeClr val="accent1">
                    <a:lumMod val="75000"/>
                  </a:schemeClr>
                </a:solidFill>
              </a:rPr>
              <a:t/>
            </a:r>
            <a:br>
              <a:rPr lang="ro-MD" sz="2800" b="1" dirty="0">
                <a:solidFill>
                  <a:schemeClr val="accent1">
                    <a:lumMod val="75000"/>
                  </a:schemeClr>
                </a:solidFill>
              </a:rPr>
            </a:br>
            <a:r>
              <a:rPr lang="ru-RU" sz="4000" b="1" dirty="0">
                <a:solidFill>
                  <a:schemeClr val="accent1">
                    <a:lumMod val="75000"/>
                  </a:schemeClr>
                </a:solidFill>
                <a:latin typeface="+mn-lt"/>
              </a:rPr>
              <a:t>Критерии присуждения</a:t>
            </a:r>
            <a:r>
              <a:rPr lang="en-US" altLang="ko-KR" sz="2800" b="1" dirty="0">
                <a:solidFill>
                  <a:schemeClr val="accent1">
                    <a:lumMod val="75000"/>
                  </a:schemeClr>
                </a:solidFill>
              </a:rPr>
              <a:t/>
            </a:r>
            <a:br>
              <a:rPr lang="en-US" altLang="ko-KR" sz="2800" b="1" dirty="0">
                <a:solidFill>
                  <a:schemeClr val="accent1">
                    <a:lumMod val="75000"/>
                  </a:schemeClr>
                </a:solidFill>
              </a:rPr>
            </a:br>
            <a:endParaRPr lang="ro-RO" sz="28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368570" y="1351295"/>
            <a:ext cx="9293308" cy="3970318"/>
          </a:xfrm>
          <a:prstGeom prst="rect">
            <a:avLst/>
          </a:prstGeom>
          <a:noFill/>
        </p:spPr>
        <p:txBody>
          <a:bodyPr wrap="square" rtlCol="0">
            <a:spAutoFit/>
          </a:bodyPr>
          <a:lstStyle/>
          <a:p>
            <a:pPr algn="just"/>
            <a:r>
              <a:rPr lang="ru-RU" b="1" dirty="0">
                <a:solidFill>
                  <a:srgbClr val="002060"/>
                </a:solidFill>
              </a:rPr>
              <a:t>Расчет затрат на жизненный цикл</a:t>
            </a:r>
            <a:endParaRPr lang="ro-RO" b="1" dirty="0">
              <a:solidFill>
                <a:srgbClr val="002060"/>
              </a:solidFill>
            </a:endParaRPr>
          </a:p>
          <a:p>
            <a:pPr algn="just"/>
            <a:r>
              <a:rPr lang="ru-RU" dirty="0">
                <a:solidFill>
                  <a:srgbClr val="002060"/>
                </a:solidFill>
              </a:rPr>
              <a:t>Расчет затрат на протяжении жизненного цикла покрывает, насколько это уместно, все или часть следующих затрат на протяжении жизненного цикла товара, услуги или работы</a:t>
            </a:r>
            <a:r>
              <a:rPr lang="ro-RO" dirty="0">
                <a:solidFill>
                  <a:srgbClr val="002060"/>
                </a:solidFill>
              </a:rPr>
              <a:t>:</a:t>
            </a:r>
            <a:endParaRPr lang="ru-RU" dirty="0">
              <a:solidFill>
                <a:srgbClr val="002060"/>
              </a:solidFill>
            </a:endParaRPr>
          </a:p>
          <a:p>
            <a:pPr algn="just"/>
            <a:endParaRPr lang="ro-RO" dirty="0">
              <a:solidFill>
                <a:srgbClr val="002060"/>
              </a:solidFill>
            </a:endParaRPr>
          </a:p>
          <a:p>
            <a:pPr marL="342900" indent="-342900" algn="just">
              <a:buAutoNum type="alphaLcParenR"/>
            </a:pPr>
            <a:r>
              <a:rPr lang="ru-RU" dirty="0">
                <a:solidFill>
                  <a:srgbClr val="002060"/>
                </a:solidFill>
              </a:rPr>
              <a:t>затраты, понесенные закупающим субъектом или иными пользователями, как то затраты на приобретение, затраты на использование, такие как потребление энергии и других ресурсов, затраты на техническое обслуживание, затраты по завершении жизненного цикла, такие как затраты на сбор и рециркуляцию</a:t>
            </a:r>
            <a:r>
              <a:rPr lang="ro-RO" dirty="0">
                <a:solidFill>
                  <a:srgbClr val="002060"/>
                </a:solidFill>
              </a:rPr>
              <a:t>;</a:t>
            </a:r>
          </a:p>
          <a:p>
            <a:pPr marL="342900" indent="-342900" algn="just">
              <a:buAutoNum type="alphaLcParenR"/>
            </a:pPr>
            <a:r>
              <a:rPr lang="ru-RU" dirty="0">
                <a:solidFill>
                  <a:srgbClr val="002060"/>
                </a:solidFill>
              </a:rPr>
              <a:t>затраты, вызванные внешним воздействием на окружающую среду в связи с товаром, услугой или работой на протяжении их жизненного цикла, при условии, что их денежная стоимость может быть определена и проверена. Данные затраты могут включать затраты, связанные с выделением парниковых газов и другими вредными выделениями, а также иные затраты по смягчению последствий изменения климата</a:t>
            </a:r>
            <a:r>
              <a:rPr lang="ro-RO" dirty="0">
                <a:solidFill>
                  <a:srgbClr val="002060"/>
                </a:solidFill>
              </a:rPr>
              <a:t>.</a:t>
            </a:r>
          </a:p>
          <a:p>
            <a:pPr algn="just"/>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1878" y="2580968"/>
            <a:ext cx="2161552" cy="2161552"/>
          </a:xfrm>
          <a:prstGeom prst="rect">
            <a:avLst/>
          </a:prstGeom>
        </p:spPr>
      </p:pic>
    </p:spTree>
    <p:extLst>
      <p:ext uri="{BB962C8B-B14F-4D97-AF65-F5344CB8AC3E}">
        <p14:creationId xmlns:p14="http://schemas.microsoft.com/office/powerpoint/2010/main" val="24283894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2800" b="1" dirty="0">
                <a:solidFill>
                  <a:srgbClr val="0070C0"/>
                </a:solidFill>
                <a:latin typeface="Calibri" pitchFamily="34" charset="0"/>
              </a:rPr>
              <a:t> </a:t>
            </a:r>
            <a:r>
              <a:rPr lang="ru-RU" sz="3600" b="1" dirty="0">
                <a:solidFill>
                  <a:srgbClr val="0070C0"/>
                </a:solidFill>
                <a:latin typeface="Calibri" pitchFamily="34" charset="0"/>
              </a:rPr>
              <a:t>Документация по присуждению</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graphicFrame>
        <p:nvGraphicFramePr>
          <p:cNvPr id="4" name="Схема 3"/>
          <p:cNvGraphicFramePr/>
          <p:nvPr>
            <p:extLst>
              <p:ext uri="{D42A27DB-BD31-4B8C-83A1-F6EECF244321}">
                <p14:modId xmlns:p14="http://schemas.microsoft.com/office/powerpoint/2010/main" val="605879273"/>
              </p:ext>
            </p:extLst>
          </p:nvPr>
        </p:nvGraphicFramePr>
        <p:xfrm>
          <a:off x="336885" y="1244990"/>
          <a:ext cx="11001676" cy="55473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078275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Документация по присуждению</a:t>
            </a:r>
            <a:endParaRPr lang="ro-RO" sz="3600" dirty="0">
              <a:latin typeface="+mn-lt"/>
            </a:endParaRPr>
          </a:p>
        </p:txBody>
      </p:sp>
      <p:sp>
        <p:nvSpPr>
          <p:cNvPr id="6" name="Объект 5"/>
          <p:cNvSpPr>
            <a:spLocks noGrp="1"/>
          </p:cNvSpPr>
          <p:nvPr>
            <p:ph idx="1"/>
          </p:nvPr>
        </p:nvSpPr>
        <p:spPr/>
        <p:txBody>
          <a:bodyPr>
            <a:normAutofit/>
          </a:bodyPr>
          <a:lstStyle/>
          <a:p>
            <a:pPr lvl="0"/>
            <a:r>
              <a:rPr lang="ru-RU" sz="1800" dirty="0"/>
              <a:t>Документация по присуждению представляет собой комплект документов, прилагаемых к инициированию процедуры секторальной закупки, а именно</a:t>
            </a:r>
            <a:r>
              <a:rPr lang="it-IT" sz="1800" dirty="0"/>
              <a:t>:</a:t>
            </a:r>
            <a:endParaRPr lang="ru-RU" sz="1800" dirty="0"/>
          </a:p>
          <a:p>
            <a:pPr lvl="0">
              <a:buFont typeface="Wingdings" panose="05000000000000000000" pitchFamily="2" charset="2"/>
              <a:buChar char="Ø"/>
            </a:pPr>
            <a:r>
              <a:rPr lang="ru-RU" sz="1800" dirty="0"/>
              <a:t>объявление на участие</a:t>
            </a:r>
            <a:r>
              <a:rPr lang="it-IT" sz="1800" dirty="0"/>
              <a:t>/</a:t>
            </a:r>
            <a:r>
              <a:rPr lang="ru-RU" sz="1800" dirty="0"/>
              <a:t>приглашение на участие</a:t>
            </a:r>
            <a:r>
              <a:rPr lang="it-IT" sz="1800" dirty="0"/>
              <a:t>;</a:t>
            </a:r>
            <a:endParaRPr lang="ru-RU" sz="1800" dirty="0"/>
          </a:p>
          <a:p>
            <a:pPr lvl="0">
              <a:buFont typeface="Wingdings" panose="05000000000000000000" pitchFamily="2" charset="2"/>
              <a:buChar char="Ø"/>
            </a:pPr>
            <a:r>
              <a:rPr lang="ru-RU" sz="1800" dirty="0"/>
              <a:t>перечень форм, сертификатов, необходимых для соответствия: качественным критериям отбора, квалификационным данным экономических операторов, экономическим и финансовым возможностям</a:t>
            </a:r>
            <a:r>
              <a:rPr lang="it-IT" sz="1800" dirty="0"/>
              <a:t>;</a:t>
            </a:r>
            <a:endParaRPr lang="ru-RU" sz="1800" dirty="0"/>
          </a:p>
          <a:p>
            <a:pPr lvl="0">
              <a:buFont typeface="Wingdings" panose="05000000000000000000" pitchFamily="2" charset="2"/>
              <a:buChar char="Ø"/>
            </a:pPr>
            <a:r>
              <a:rPr lang="ru-RU" sz="1800" dirty="0"/>
              <a:t>форма декларация под свою ответственность с помощью которой экономический оператор подтверждает выполнение критериев квалификации и отбора,</a:t>
            </a:r>
            <a:r>
              <a:rPr lang="it-IT" sz="1800" dirty="0"/>
              <a:t>;</a:t>
            </a:r>
            <a:endParaRPr lang="ru-RU" sz="1800" dirty="0"/>
          </a:p>
          <a:p>
            <a:pPr lvl="0">
              <a:buFont typeface="Wingdings" panose="05000000000000000000" pitchFamily="2" charset="2"/>
              <a:buChar char="Ø"/>
            </a:pPr>
            <a:r>
              <a:rPr lang="ru-RU" sz="1800" dirty="0"/>
              <a:t>техническое задание</a:t>
            </a:r>
            <a:r>
              <a:rPr lang="it-IT" sz="1800" dirty="0"/>
              <a:t>; </a:t>
            </a:r>
            <a:endParaRPr lang="ru-RU" sz="1800" dirty="0"/>
          </a:p>
          <a:p>
            <a:pPr lvl="0">
              <a:buFont typeface="Wingdings" panose="05000000000000000000" pitchFamily="2" charset="2"/>
              <a:buChar char="Ø"/>
            </a:pPr>
            <a:r>
              <a:rPr lang="ru-RU" sz="1800" dirty="0"/>
              <a:t>другие документы, относящиеся к процедуре присуждения</a:t>
            </a:r>
            <a:r>
              <a:rPr lang="it-IT" sz="1800" dirty="0"/>
              <a:t>.</a:t>
            </a:r>
            <a:endParaRPr lang="ru-RU" sz="1800" dirty="0"/>
          </a:p>
          <a:p>
            <a:pPr marL="0" indent="0" algn="just">
              <a:buNone/>
            </a:pPr>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2730691"/>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Документация по присуждению</a:t>
            </a:r>
            <a:endParaRPr lang="ro-RO" sz="3600" dirty="0">
              <a:latin typeface="+mn-lt"/>
            </a:endParaRPr>
          </a:p>
        </p:txBody>
      </p:sp>
      <p:sp>
        <p:nvSpPr>
          <p:cNvPr id="6" name="Объект 5"/>
          <p:cNvSpPr>
            <a:spLocks noGrp="1"/>
          </p:cNvSpPr>
          <p:nvPr>
            <p:ph idx="1"/>
          </p:nvPr>
        </p:nvSpPr>
        <p:spPr/>
        <p:txBody>
          <a:bodyPr>
            <a:normAutofit/>
          </a:bodyPr>
          <a:lstStyle/>
          <a:p>
            <a:pPr lvl="0" algn="just"/>
            <a:r>
              <a:rPr lang="ru-RU" sz="1800" dirty="0"/>
              <a:t>Образец декларации под свою ответственность экономического оператора за соблюдение квалификационных требований и требований отбора должен составляться закупающим субъектом  для каждой процедуры присуждения</a:t>
            </a:r>
            <a:r>
              <a:rPr lang="it-IT" sz="1800" dirty="0"/>
              <a:t>.</a:t>
            </a:r>
            <a:endParaRPr lang="ru-RU" sz="1800" dirty="0"/>
          </a:p>
          <a:p>
            <a:pPr lvl="0" algn="just"/>
            <a:r>
              <a:rPr lang="ru-RU" sz="1800" dirty="0"/>
              <a:t>Закупающий субъект может использовать приложения из Стандартных документации для проведения государственных закупок, утвержденных Министерством финансов, в качестве поддержки</a:t>
            </a:r>
            <a:r>
              <a:rPr lang="ro-MD" sz="1800" dirty="0"/>
              <a:t>.</a:t>
            </a:r>
            <a:r>
              <a:rPr lang="ru-RU" sz="1800" dirty="0"/>
              <a:t> Закупающий субъект может вносить изменения в приложения из Стандартной документации для проведения государственных закупок в зависимости от сложности процедуры присуждения контракта и потребностей закупающего субъекта. </a:t>
            </a:r>
            <a:endParaRPr lang="ro-MD" sz="1800" dirty="0"/>
          </a:p>
          <a:p>
            <a:pPr lvl="0" algn="just"/>
            <a:r>
              <a:rPr lang="ru-RU" sz="1800" dirty="0"/>
              <a:t>Ответственность за подготовку документации по присуждению, которая содержит все требования, критерии, правила и иную информацию, необходимую для обеспечения того, чтобы оферент/кандидат представлял полную, правильную и ясную информацию о том, как применять процедуру присуждения, является обязанностью рабочей группы</a:t>
            </a:r>
            <a:r>
              <a:rPr lang="ro-MD"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4740362"/>
      </p:ext>
    </p:extLst>
  </p:cSld>
  <p:clrMapOvr>
    <a:overrideClrMapping bg1="lt1" tx1="dk1" bg2="lt2" tx2="dk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Документация по присуждению</a:t>
            </a:r>
            <a:endParaRPr lang="ro-RO" sz="3600" dirty="0">
              <a:latin typeface="+mn-lt"/>
            </a:endParaRPr>
          </a:p>
        </p:txBody>
      </p:sp>
      <p:sp>
        <p:nvSpPr>
          <p:cNvPr id="6" name="Объект 5"/>
          <p:cNvSpPr>
            <a:spLocks noGrp="1"/>
          </p:cNvSpPr>
          <p:nvPr>
            <p:ph idx="1"/>
          </p:nvPr>
        </p:nvSpPr>
        <p:spPr/>
        <p:txBody>
          <a:bodyPr>
            <a:normAutofit/>
          </a:bodyPr>
          <a:lstStyle/>
          <a:p>
            <a:pPr marL="285750" indent="-285750" algn="just"/>
            <a:r>
              <a:rPr lang="ru-RU" sz="1800" dirty="0"/>
              <a:t>Документация по присуждению - это документация, содержащая всю информацию, относящуюся к предмету договора</a:t>
            </a:r>
            <a:r>
              <a:rPr lang="ro-MD" sz="1800" dirty="0"/>
              <a:t> </a:t>
            </a:r>
            <a:r>
              <a:rPr lang="ru-RU" sz="1800" dirty="0"/>
              <a:t>о секторальных закупках</a:t>
            </a:r>
            <a:r>
              <a:rPr lang="ro-MD" sz="1800" dirty="0"/>
              <a:t> </a:t>
            </a:r>
            <a:r>
              <a:rPr lang="ru-RU" sz="1800" dirty="0"/>
              <a:t>и к процедуре его присуждения, включая техническое задание или, в зависимости от обстоятельств, описательную документацию</a:t>
            </a:r>
            <a:r>
              <a:rPr lang="ro-RO" sz="1800" dirty="0"/>
              <a:t>.</a:t>
            </a:r>
            <a:endParaRPr lang="ru-RU" sz="1800" dirty="0"/>
          </a:p>
          <a:p>
            <a:pPr marL="285750" indent="-285750" algn="just"/>
            <a:r>
              <a:rPr lang="ru-RU" sz="1800" dirty="0"/>
              <a:t>Техническое задание является неотъемлемой частью документации по присуждению и представляет собой совокупность требований, на основании которых каждый оферент составляет техническое предложение</a:t>
            </a:r>
            <a:r>
              <a:rPr lang="ro-RO" sz="1800" dirty="0"/>
              <a:t>. </a:t>
            </a:r>
            <a:endParaRPr lang="ru-RU" sz="1800" dirty="0"/>
          </a:p>
          <a:p>
            <a:pPr marL="285750" indent="-285750" algn="just"/>
            <a:r>
              <a:rPr lang="ru-RU" sz="1800" dirty="0"/>
              <a:t>Техническое задание содержет технические спецификации, разработанные в соответствии со ст. 52 Закона № 74/2020 и представляет собой точное и полное описание предмета закупки, так что каждое требование и критерий, установленный закупающим субъектом, должен быть выполненным.</a:t>
            </a:r>
            <a:r>
              <a:rPr lang="ro-MD" sz="1800" dirty="0"/>
              <a:t>                  </a:t>
            </a:r>
            <a:endParaRPr lang="ru-RU" sz="1800" dirty="0">
              <a:highlight>
                <a:srgbClr val="FFFF00"/>
              </a:highlight>
            </a:endParaRPr>
          </a:p>
          <a:p>
            <a:pPr marL="285750" indent="-285750" algn="just"/>
            <a:r>
              <a:rPr lang="ru-RU" sz="1800" dirty="0"/>
              <a:t>Технические спецификации - это набор технических указаний, содержащихся, в частности, в техническом задание, которые определяют характеристики, необходимые для материала, продукта или товара, и которые позволяют их характеристикам соответствовать использованию закупающим субъектом.</a:t>
            </a:r>
            <a:r>
              <a:rPr lang="ro-MD" sz="1800" dirty="0"/>
              <a:t>                                                                                         </a:t>
            </a:r>
            <a:endParaRPr lang="ru-RU" sz="1800" dirty="0">
              <a:highlight>
                <a:srgbClr val="FFFF00"/>
              </a:highlight>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7025677"/>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Документация по присуждению</a:t>
            </a:r>
            <a:endParaRPr lang="ro-RO" sz="3600" dirty="0">
              <a:latin typeface="+mn-lt"/>
            </a:endParaRPr>
          </a:p>
        </p:txBody>
      </p:sp>
      <p:sp>
        <p:nvSpPr>
          <p:cNvPr id="6" name="Объект 5"/>
          <p:cNvSpPr>
            <a:spLocks noGrp="1"/>
          </p:cNvSpPr>
          <p:nvPr>
            <p:ph idx="1"/>
          </p:nvPr>
        </p:nvSpPr>
        <p:spPr/>
        <p:txBody>
          <a:bodyPr>
            <a:normAutofit/>
          </a:bodyPr>
          <a:lstStyle/>
          <a:p>
            <a:pPr marL="285750" indent="-285750" algn="just"/>
            <a:r>
              <a:rPr lang="ru-RU" sz="1800" dirty="0"/>
              <a:t>Технические спецификации не должны содержать ссылки на конкретную торговую марку или конкретный хозяйствующий субъект, патент, эскиз или вид товаров, работ и услуг, указывать их конкретное происхождение, конкретного производителя или экономического оператора. В случае, когда не имеется достаточно точного способа описания требований к закупке и такая ссылка неизбежна, характеристики должны включать слова «или эквивалент»</a:t>
            </a:r>
            <a:r>
              <a:rPr lang="ro-RO" sz="1800" dirty="0"/>
              <a:t>. </a:t>
            </a:r>
            <a:endParaRPr lang="ru-RU" sz="1800" dirty="0"/>
          </a:p>
          <a:p>
            <a:pPr marL="285750" indent="-285750" algn="just"/>
            <a:r>
              <a:rPr lang="ru-RU" sz="1800" dirty="0"/>
              <a:t>Технические спецификации</a:t>
            </a:r>
            <a:r>
              <a:rPr lang="ro-MD" sz="1800" dirty="0"/>
              <a:t> </a:t>
            </a:r>
            <a:r>
              <a:rPr lang="ru-RU" sz="1800" dirty="0"/>
              <a:t>будут основаны на национальных и международных стандартах, технических правилах и национальных правилах, в зависимости от обстоятельств</a:t>
            </a:r>
            <a:r>
              <a:rPr lang="ro-RO" sz="1800" dirty="0"/>
              <a:t>.</a:t>
            </a:r>
          </a:p>
          <a:p>
            <a:pPr marL="285750" indent="-285750" algn="just"/>
            <a:r>
              <a:rPr lang="ru-RU" sz="1800" dirty="0"/>
              <a:t>В случае запроса в технических спецификациях, в критериях присуждения или в условиях исполнения контракта, специальной маркировки</a:t>
            </a:r>
            <a:r>
              <a:rPr lang="ro-MD" sz="1800" dirty="0"/>
              <a:t> </a:t>
            </a:r>
            <a:r>
              <a:rPr lang="ru-RU" sz="1800" dirty="0"/>
              <a:t>в качестве доказательства того, что товары, работы или услуги соответствуют запрашиваемым требованиям, должно соблюдатся положения ст. 53 Закона № 74/2020</a:t>
            </a:r>
            <a:r>
              <a:rPr lang="ro-MD"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1869625"/>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mn-lt"/>
              </a:rPr>
              <a:t>ТРЕБОВАНИЯ К ПРОЦЕДУРЕ</a:t>
            </a:r>
            <a:br>
              <a:rPr lang="ru-RU" sz="3600" b="1" dirty="0">
                <a:solidFill>
                  <a:srgbClr val="0070C0"/>
                </a:solidFill>
                <a:latin typeface="+mn-lt"/>
              </a:rPr>
            </a:br>
            <a:r>
              <a:rPr lang="ru-RU" sz="3600" b="1" dirty="0">
                <a:solidFill>
                  <a:srgbClr val="0070C0"/>
                </a:solidFill>
                <a:latin typeface="+mn-lt"/>
              </a:rPr>
              <a:t>СЕКТОРАЛЬНОЙ ЗАКУПКИ</a:t>
            </a:r>
            <a:endParaRPr lang="ro-RO" sz="3600" b="1" dirty="0">
              <a:latin typeface="+mn-lt"/>
            </a:endParaRPr>
          </a:p>
        </p:txBody>
      </p:sp>
      <p:sp>
        <p:nvSpPr>
          <p:cNvPr id="6" name="Объект 5"/>
          <p:cNvSpPr>
            <a:spLocks noGrp="1"/>
          </p:cNvSpPr>
          <p:nvPr>
            <p:ph idx="1"/>
          </p:nvPr>
        </p:nvSpPr>
        <p:spPr/>
        <p:txBody>
          <a:bodyPr>
            <a:normAutofit/>
          </a:bodyPr>
          <a:lstStyle/>
          <a:p>
            <a:pPr algn="just"/>
            <a:r>
              <a:rPr lang="ru-RU" sz="1800" dirty="0"/>
              <a:t>Между закупающим субъектом и экономическими операторами все сообщения и обмен информацией в частности электронное представление, осуществляются с помощью электронных средств коммуникации в соответствии с положениями ст. 32 Закона № 74/2020.   </a:t>
            </a:r>
            <a:endParaRPr lang="it-IT" sz="1800" dirty="0"/>
          </a:p>
          <a:p>
            <a:pPr algn="just"/>
            <a:r>
              <a:rPr lang="ru-RU" sz="1800" dirty="0"/>
              <a:t>Процедуры открытых торгов, ограниченные торги, переговоры с предварительным опубликованием объявления на участие, конкурентный диалог, инновационное партнерство, конкурс решений и, при необходимости, закупка социальных и иных специальных услуг должны быть инициированы публикацией объявление на участие</a:t>
            </a:r>
            <a:r>
              <a:rPr lang="ro-MD" sz="1800" dirty="0"/>
              <a:t> </a:t>
            </a:r>
            <a:r>
              <a:rPr lang="ru-RU" sz="1800" dirty="0"/>
              <a:t>в соответствии со ст. </a:t>
            </a:r>
            <a:r>
              <a:rPr lang="ro-MD" sz="1800" dirty="0"/>
              <a:t>60</a:t>
            </a:r>
            <a:r>
              <a:rPr lang="ru-RU" sz="1800" dirty="0"/>
              <a:t> Закона № 74/2020</a:t>
            </a:r>
            <a:r>
              <a:rPr lang="it-IT" sz="1800" dirty="0"/>
              <a:t>.</a:t>
            </a:r>
          </a:p>
          <a:p>
            <a:pPr algn="just"/>
            <a:r>
              <a:rPr lang="ru-RU" sz="1800" dirty="0"/>
              <a:t>В рамках процедур ограниченных торгов, переговоров с предварительным опубликованием объявления на участие, конкурентного диалога, инновационного партнерства закупающий субъект одновременно и в письменной форме приглашает отобранных кандидатов подавать свои оферты, участвовать в диалоге или вести переговоры</a:t>
            </a:r>
            <a:r>
              <a:rPr lang="ro-MD" sz="1800" dirty="0"/>
              <a:t> </a:t>
            </a:r>
            <a:r>
              <a:rPr lang="ru-RU" sz="1800" dirty="0"/>
              <a:t>отправив приглашение на участие, с соблюдением положений ст. 63 Закона № 74/2020.</a:t>
            </a:r>
            <a:r>
              <a:rPr lang="ro-MD" sz="1800" dirty="0"/>
              <a:t>                                                                                  </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74141639"/>
      </p:ext>
    </p:extLst>
  </p:cSld>
  <p:clrMapOvr>
    <a:overrideClrMapping bg1="lt1" tx1="dk1" bg2="lt2" tx2="dk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ТРЕБОВАНИЯ К ПРОЦЕДУРЕ</a:t>
            </a:r>
            <a:br>
              <a:rPr lang="ru-RU" sz="3600" b="1" dirty="0">
                <a:solidFill>
                  <a:srgbClr val="0070C0"/>
                </a:solidFill>
                <a:latin typeface="Calibri" pitchFamily="34" charset="0"/>
              </a:rPr>
            </a:br>
            <a:r>
              <a:rPr lang="ru-RU" sz="3600" b="1" dirty="0">
                <a:solidFill>
                  <a:srgbClr val="0070C0"/>
                </a:solidFill>
                <a:latin typeface="Calibri" pitchFamily="34" charset="0"/>
              </a:rPr>
              <a:t>СЕКТОРАЛЬНОЙ ЗАКУПКИ</a:t>
            </a:r>
            <a:endParaRPr lang="ro-RO" sz="3600" b="1" dirty="0"/>
          </a:p>
        </p:txBody>
      </p:sp>
      <p:sp>
        <p:nvSpPr>
          <p:cNvPr id="6" name="Объект 5"/>
          <p:cNvSpPr>
            <a:spLocks noGrp="1"/>
          </p:cNvSpPr>
          <p:nvPr>
            <p:ph idx="1"/>
          </p:nvPr>
        </p:nvSpPr>
        <p:spPr/>
        <p:txBody>
          <a:bodyPr>
            <a:normAutofit/>
          </a:bodyPr>
          <a:lstStyle/>
          <a:p>
            <a:pPr algn="just"/>
            <a:r>
              <a:rPr lang="ru-RU" sz="1800" dirty="0"/>
              <a:t>Экономические операторы разрабатывают и подают оферты в соответствии с положениями ст. 55 Закона № 74/2020. До истечения срока подачи оферт экономический оператор имеет право отозвать оферту и обеспечение оферты, если требуется. Закупающий субъект должен четко описать в документации по присуждению правила подачи оферты</a:t>
            </a:r>
            <a:r>
              <a:rPr lang="it-IT" sz="1800" dirty="0"/>
              <a:t>.</a:t>
            </a:r>
          </a:p>
          <a:p>
            <a:pPr algn="just"/>
            <a:r>
              <a:rPr lang="ru-RU" sz="1800" dirty="0"/>
              <a:t>Экономические операторы подают оферты в национальной валюте. Закупающий субъект может принимать оферты в иностранной валюте в соответствии с положениями законодательства. При оценке оферт, представленные в иностранной валюте, пересчитываются в национальную валюту по официальному обменному курсу, установленному Национальным Банком Молдовы на день открытия оферт</a:t>
            </a:r>
            <a:r>
              <a:rPr lang="it-IT" sz="1800" dirty="0"/>
              <a:t>.</a:t>
            </a:r>
          </a:p>
          <a:p>
            <a:pPr algn="just"/>
            <a:r>
              <a:rPr lang="ru-RU" sz="1800" dirty="0"/>
              <a:t>Для защиты от риска возможных неправомерных действий экономического оператора на протяжении всего процесса закупок до заключения договора о закупках, закупающий субъект может потребовать от экономических операторов предоставить обеспечение оферты. Если закупающий субъект  соглашается предоставить обеспечение оферты, оно должно быть равным для всех экономических операторов</a:t>
            </a:r>
            <a:r>
              <a:rPr lang="it-IT" sz="1800" dirty="0"/>
              <a:t>.</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3949437"/>
      </p:ext>
    </p:extLst>
  </p:cSld>
  <p:clrMapOvr>
    <a:overrideClrMapping bg1="lt1" tx1="dk1" bg2="lt2" tx2="dk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ТРЕБОВАНИЯ К ПРОЦЕДУРЕ</a:t>
            </a:r>
            <a:br>
              <a:rPr lang="ru-RU" sz="3600" b="1" dirty="0">
                <a:solidFill>
                  <a:srgbClr val="0070C0"/>
                </a:solidFill>
                <a:latin typeface="Calibri" pitchFamily="34" charset="0"/>
              </a:rPr>
            </a:br>
            <a:r>
              <a:rPr lang="ru-RU" sz="3600" b="1" dirty="0">
                <a:solidFill>
                  <a:srgbClr val="0070C0"/>
                </a:solidFill>
                <a:latin typeface="Calibri" pitchFamily="34" charset="0"/>
              </a:rPr>
              <a:t>СЕКТОРАЛЬНОЙ ЗАКУПКИ</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имеет вправа требовать от оферентов обеспечения надлежащего исполнения договора при заключении договора. Обеспечения надлежащего исполнения договора  возвращается закупающим субъектом при полном исполнении договора о секторальных закупках. Закупающий субъект  устанавливает в документации по присуждению требования к эмитенту, форму, размер и другие основные условия обеспечения надлежащего исполнения договора</a:t>
            </a:r>
            <a:r>
              <a:rPr lang="ro-MD" sz="1800" dirty="0"/>
              <a:t>. </a:t>
            </a:r>
            <a:r>
              <a:rPr lang="ru-RU" sz="1800" dirty="0"/>
              <a:t>До предоставления обеспечения надлежащего исполнения договора оферент может обратиться к закупающиму субъекту за подтверждением приемлемости предложенного эмитента обеспечения или подтверждающей стороны. Закупающий субъект должен незамедлительно ответить на такой запрос</a:t>
            </a:r>
            <a:r>
              <a:rPr lang="it-IT" sz="1800" dirty="0"/>
              <a:t>.</a:t>
            </a:r>
            <a:endParaRPr lang="ru-RU" sz="1800" dirty="0"/>
          </a:p>
          <a:p>
            <a:pPr marL="0" indent="0" algn="just">
              <a:buNone/>
            </a:pPr>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9533900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ОБЛАСТЬ ПРИМЕНЕНИЯ ЗАКОНА</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94968" y="1946787"/>
            <a:ext cx="7875638" cy="3139321"/>
          </a:xfrm>
          <a:prstGeom prst="rect">
            <a:avLst/>
          </a:prstGeom>
          <a:noFill/>
        </p:spPr>
        <p:txBody>
          <a:bodyPr wrap="square" rtlCol="0">
            <a:spAutoFit/>
          </a:bodyPr>
          <a:lstStyle/>
          <a:p>
            <a:r>
              <a:rPr lang="ru-RU" dirty="0">
                <a:solidFill>
                  <a:srgbClr val="002060"/>
                </a:solidFill>
              </a:rPr>
              <a:t>Закон № 74/2020  применяется к договорам о закупках товаров, работ или услуг в секторах энергетики, водных ресурсов, транспорта и почтовых услуг, оценочная стоимость которых без налога на добавленную стоимость равна или превышает следующие пределы:</a:t>
            </a:r>
          </a:p>
          <a:p>
            <a:endParaRPr lang="ru-RU" dirty="0">
              <a:solidFill>
                <a:srgbClr val="002060"/>
              </a:solidFill>
            </a:endParaRPr>
          </a:p>
          <a:p>
            <a:pPr marL="342900" indent="-342900">
              <a:buAutoNum type="alphaLcParenR"/>
            </a:pPr>
            <a:r>
              <a:rPr lang="ru-RU" dirty="0">
                <a:solidFill>
                  <a:srgbClr val="002060"/>
                </a:solidFill>
              </a:rPr>
              <a:t>для договоров о закупках товаров и услуг, а также для конкурсов</a:t>
            </a:r>
          </a:p>
          <a:p>
            <a:r>
              <a:rPr lang="ru-RU" dirty="0">
                <a:solidFill>
                  <a:srgbClr val="002060"/>
                </a:solidFill>
              </a:rPr>
              <a:t> решений – </a:t>
            </a:r>
            <a:r>
              <a:rPr lang="ru-RU" b="1" dirty="0">
                <a:solidFill>
                  <a:srgbClr val="002060"/>
                </a:solidFill>
              </a:rPr>
              <a:t>800 000 леев</a:t>
            </a:r>
            <a:r>
              <a:rPr lang="ru-RU" dirty="0">
                <a:solidFill>
                  <a:srgbClr val="002060"/>
                </a:solidFill>
              </a:rPr>
              <a:t>;</a:t>
            </a:r>
          </a:p>
          <a:p>
            <a:r>
              <a:rPr lang="ru-RU" dirty="0">
                <a:solidFill>
                  <a:srgbClr val="002060"/>
                </a:solidFill>
              </a:rPr>
              <a:t>b)  для договоров о закупках работ – </a:t>
            </a:r>
            <a:r>
              <a:rPr lang="ru-RU" b="1" dirty="0">
                <a:solidFill>
                  <a:srgbClr val="002060"/>
                </a:solidFill>
              </a:rPr>
              <a:t>2 000 000 леев</a:t>
            </a:r>
            <a:r>
              <a:rPr lang="ru-RU" dirty="0">
                <a:solidFill>
                  <a:srgbClr val="002060"/>
                </a:solidFill>
              </a:rPr>
              <a:t>;</a:t>
            </a:r>
          </a:p>
          <a:p>
            <a:r>
              <a:rPr lang="ru-RU" dirty="0">
                <a:solidFill>
                  <a:srgbClr val="002060"/>
                </a:solidFill>
              </a:rPr>
              <a:t>c)  для договоров о закупках, предметом которых являются социальные и иные специальные услуги, перечисленные в приложении № 2, – </a:t>
            </a:r>
            <a:r>
              <a:rPr lang="ru-RU" b="1" dirty="0">
                <a:solidFill>
                  <a:srgbClr val="002060"/>
                </a:solidFill>
              </a:rPr>
              <a:t>1 000 000 леев</a:t>
            </a:r>
            <a:r>
              <a:rPr lang="ru-RU" dirty="0">
                <a:solidFill>
                  <a:srgbClr val="002060"/>
                </a:solidFill>
              </a:rPr>
              <a:t>.</a:t>
            </a:r>
            <a:endParaRPr lang="ro-RO" dirty="0">
              <a:solidFill>
                <a:srgbClr val="002060"/>
              </a:solidFill>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4750" y="1646809"/>
            <a:ext cx="4667250" cy="3162300"/>
          </a:xfrm>
          <a:prstGeom prst="rect">
            <a:avLst/>
          </a:prstGeom>
        </p:spPr>
      </p:pic>
    </p:spTree>
    <p:extLst>
      <p:ext uri="{BB962C8B-B14F-4D97-AF65-F5344CB8AC3E}">
        <p14:creationId xmlns:p14="http://schemas.microsoft.com/office/powerpoint/2010/main" val="4879732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00000"/>
              </a:lnSpc>
              <a:spcBef>
                <a:spcPts val="0"/>
              </a:spcBef>
            </a:pPr>
            <a:r>
              <a:rPr lang="ru-RU" sz="3600" b="1" dirty="0">
                <a:solidFill>
                  <a:srgbClr val="0070C0"/>
                </a:solidFill>
                <a:latin typeface="Calibri" pitchFamily="34" charset="0"/>
              </a:rPr>
              <a:t>ТРЕБОВАНИЯ К ПРОЦЕДУРЕ</a:t>
            </a:r>
            <a:br>
              <a:rPr lang="ru-RU" sz="3600" b="1" dirty="0">
                <a:solidFill>
                  <a:srgbClr val="0070C0"/>
                </a:solidFill>
                <a:latin typeface="Calibri" pitchFamily="34" charset="0"/>
              </a:rPr>
            </a:br>
            <a:r>
              <a:rPr lang="ru-RU" sz="3600" b="1" dirty="0">
                <a:solidFill>
                  <a:srgbClr val="0070C0"/>
                </a:solidFill>
                <a:latin typeface="Calibri" pitchFamily="34" charset="0"/>
              </a:rPr>
              <a:t>СЕКТОРАЛЬНОЙ ЗАКУПКИ</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35807" y="1575379"/>
            <a:ext cx="7441513" cy="4247317"/>
          </a:xfrm>
          <a:prstGeom prst="rect">
            <a:avLst/>
          </a:prstGeom>
          <a:noFill/>
        </p:spPr>
        <p:txBody>
          <a:bodyPr wrap="square" rtlCol="0">
            <a:spAutoFit/>
          </a:bodyPr>
          <a:lstStyle/>
          <a:p>
            <a:r>
              <a:rPr lang="ru-RU" b="1" dirty="0">
                <a:solidFill>
                  <a:srgbClr val="002060"/>
                </a:solidFill>
              </a:rPr>
              <a:t>Разъяснения</a:t>
            </a:r>
            <a:endParaRPr lang="ro-RO" b="1" dirty="0">
              <a:solidFill>
                <a:srgbClr val="002060"/>
              </a:solidFill>
            </a:endParaRPr>
          </a:p>
          <a:p>
            <a:pPr algn="just"/>
            <a:r>
              <a:rPr lang="ru-RU" dirty="0">
                <a:solidFill>
                  <a:srgbClr val="002060"/>
                </a:solidFill>
              </a:rPr>
              <a:t>Любой заинтересованный экономический оператор вправе запросить разъяснения по документации по присуждению</a:t>
            </a:r>
            <a:r>
              <a:rPr lang="ro-RO" dirty="0">
                <a:solidFill>
                  <a:srgbClr val="002060"/>
                </a:solidFill>
              </a:rPr>
              <a:t>.</a:t>
            </a:r>
          </a:p>
          <a:p>
            <a:pPr algn="just"/>
            <a:r>
              <a:rPr lang="ru-RU" dirty="0">
                <a:solidFill>
                  <a:srgbClr val="002060"/>
                </a:solidFill>
              </a:rPr>
              <a:t>Закупающий субъект обязан дать четкий, исчерпывающий и однозначный ответ на любой запрос разъяснения в кратчайший срок - в течении </a:t>
            </a:r>
            <a:r>
              <a:rPr lang="ru-RU" b="1" dirty="0">
                <a:solidFill>
                  <a:srgbClr val="002060"/>
                </a:solidFill>
              </a:rPr>
              <a:t>3 рабочих дней с момента получения соответствующего запроса</a:t>
            </a:r>
            <a:r>
              <a:rPr lang="ro-RO" b="1" dirty="0">
                <a:solidFill>
                  <a:srgbClr val="002060"/>
                </a:solidFill>
              </a:rPr>
              <a:t>.</a:t>
            </a:r>
          </a:p>
          <a:p>
            <a:pPr algn="just"/>
            <a:r>
              <a:rPr lang="ru-RU" dirty="0">
                <a:solidFill>
                  <a:srgbClr val="002060"/>
                </a:solidFill>
              </a:rPr>
              <a:t>В той мере, в какой разъяснения были запрошены в разумный срок, ответы закупающего субъекта на данные запросы должны быть переданы экономическим операторам, подавшим заявку на участие, </a:t>
            </a:r>
            <a:r>
              <a:rPr lang="ru-RU" b="1" dirty="0">
                <a:solidFill>
                  <a:srgbClr val="002060"/>
                </a:solidFill>
              </a:rPr>
              <a:t>не позднее 6 дней до установленной предельной даты </a:t>
            </a:r>
            <a:r>
              <a:rPr lang="ru-RU" dirty="0">
                <a:solidFill>
                  <a:srgbClr val="002060"/>
                </a:solidFill>
              </a:rPr>
              <a:t>подачи оферт.</a:t>
            </a:r>
            <a:endParaRPr lang="ro-RO" b="1" dirty="0">
              <a:solidFill>
                <a:srgbClr val="002060"/>
              </a:solidFill>
            </a:endParaRPr>
          </a:p>
          <a:p>
            <a:pPr algn="just"/>
            <a:r>
              <a:rPr lang="ru-RU" dirty="0">
                <a:solidFill>
                  <a:srgbClr val="002060"/>
                </a:solidFill>
              </a:rPr>
              <a:t>В случае если экономический оператор не направил запрос разъяснения в разумный срок, </a:t>
            </a:r>
            <a:r>
              <a:rPr lang="ru-RU" b="1" dirty="0">
                <a:solidFill>
                  <a:srgbClr val="002060"/>
                </a:solidFill>
              </a:rPr>
              <a:t>поставив таким образом закупающий субъект в положение невозможности соблюдения вышеуказанных сроков</a:t>
            </a:r>
            <a:r>
              <a:rPr lang="ru-RU" dirty="0">
                <a:solidFill>
                  <a:srgbClr val="002060"/>
                </a:solidFill>
              </a:rPr>
              <a:t>, закупающий субъект вправе не отвечать на запрос.                 </a:t>
            </a:r>
            <a:endParaRPr lang="ro-RO" dirty="0">
              <a:solidFill>
                <a:srgbClr val="002060"/>
              </a:solidFill>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6692" y="1179288"/>
            <a:ext cx="4762500" cy="4762500"/>
          </a:xfrm>
          <a:prstGeom prst="rect">
            <a:avLst/>
          </a:prstGeom>
        </p:spPr>
      </p:pic>
    </p:spTree>
    <p:extLst>
      <p:ext uri="{BB962C8B-B14F-4D97-AF65-F5344CB8AC3E}">
        <p14:creationId xmlns:p14="http://schemas.microsoft.com/office/powerpoint/2010/main" val="2449840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latin typeface="+mn-lt"/>
              </a:rPr>
              <a:t>Работа в группе</a:t>
            </a:r>
            <a:endParaRPr lang="ro-RO" sz="3600" dirty="0">
              <a:latin typeface="+mn-lt"/>
            </a:endParaRPr>
          </a:p>
        </p:txBody>
      </p:sp>
      <p:sp>
        <p:nvSpPr>
          <p:cNvPr id="6" name="Объект 5"/>
          <p:cNvSpPr>
            <a:spLocks noGrp="1"/>
          </p:cNvSpPr>
          <p:nvPr>
            <p:ph idx="1"/>
          </p:nvPr>
        </p:nvSpPr>
        <p:spPr/>
        <p:txBody>
          <a:bodyPr>
            <a:normAutofit/>
          </a:bodyPr>
          <a:lstStyle/>
          <a:p>
            <a:pPr algn="just"/>
            <a:endParaRPr lang="en-US" sz="1800" dirty="0"/>
          </a:p>
          <a:p>
            <a:pPr algn="just"/>
            <a:r>
              <a:rPr lang="ru-RU" sz="1800" b="1" dirty="0"/>
              <a:t>Аудитория разделяется на 3 группы.</a:t>
            </a:r>
          </a:p>
          <a:p>
            <a:pPr algn="just">
              <a:buFont typeface="Wingdings" panose="05000000000000000000" pitchFamily="2" charset="2"/>
              <a:buChar char="Ø"/>
            </a:pPr>
            <a:r>
              <a:rPr lang="ru-RU" sz="1800" dirty="0"/>
              <a:t>Каждая группа заполняет объявление на участиепо на одну из процедур, указанную в плане закупок.            </a:t>
            </a:r>
            <a:endParaRPr lang="ro-MD" sz="1800" dirty="0"/>
          </a:p>
          <a:p>
            <a:pPr marL="0" indent="0"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35598113"/>
      </p:ext>
    </p:extLst>
  </p:cSld>
  <p:clrMapOvr>
    <a:overrideClrMapping bg1="lt1" tx1="dk1" bg2="lt2" tx2="dk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ПРОЦЕДУРЫ СЕКТОРАЛЬНОЙ ЗАКУПКИ</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073" y="2255829"/>
            <a:ext cx="6775679" cy="29095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4" name="Схема 3"/>
          <p:cNvGraphicFramePr/>
          <p:nvPr>
            <p:extLst>
              <p:ext uri="{D42A27DB-BD31-4B8C-83A1-F6EECF244321}">
                <p14:modId xmlns:p14="http://schemas.microsoft.com/office/powerpoint/2010/main" val="1056830623"/>
              </p:ext>
            </p:extLst>
          </p:nvPr>
        </p:nvGraphicFramePr>
        <p:xfrm>
          <a:off x="6186195" y="1351793"/>
          <a:ext cx="7036508" cy="4915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5" name="Прямая соединительная линия 4"/>
          <p:cNvCxnSpPr/>
          <p:nvPr/>
        </p:nvCxnSpPr>
        <p:spPr>
          <a:xfrm>
            <a:off x="7810759" y="3809626"/>
            <a:ext cx="23606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flipV="1">
            <a:off x="7742338" y="3089688"/>
            <a:ext cx="437286" cy="7191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flipV="1">
            <a:off x="7742338" y="2920483"/>
            <a:ext cx="1818618" cy="8891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7742338" y="3809626"/>
            <a:ext cx="1984615" cy="849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7742338" y="3783562"/>
            <a:ext cx="437286" cy="74474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6432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00000"/>
              </a:lnSpc>
              <a:spcBef>
                <a:spcPts val="0"/>
              </a:spcBef>
            </a:pPr>
            <a:r>
              <a:rPr lang="ru-RU" sz="2800" b="1" dirty="0">
                <a:solidFill>
                  <a:srgbClr val="0070C0"/>
                </a:solidFill>
                <a:latin typeface="Calibri" pitchFamily="34" charset="0"/>
              </a:rPr>
              <a:t>СПЕЦИАЛЬНЫЕ СПОСОБЫ ПРИСУЖДЕНИЯ ДОГОВОРОВ</a:t>
            </a:r>
            <a:br>
              <a:rPr lang="ru-RU" sz="2800" b="1" dirty="0">
                <a:solidFill>
                  <a:srgbClr val="0070C0"/>
                </a:solidFill>
                <a:latin typeface="Calibri" pitchFamily="34" charset="0"/>
              </a:rPr>
            </a:br>
            <a:r>
              <a:rPr lang="ru-RU" sz="2800" b="1" dirty="0">
                <a:solidFill>
                  <a:srgbClr val="0070C0"/>
                </a:solidFill>
                <a:latin typeface="Calibri" pitchFamily="34" charset="0"/>
              </a:rPr>
              <a:t>О СЕКТОРАЛЬНЫХ ЗАКУПКАХ</a:t>
            </a:r>
            <a:endParaRPr lang="ro-RO" sz="28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3702"/>
            <a:ext cx="12192000" cy="5824298"/>
          </a:xfrm>
          <a:prstGeom prst="rect">
            <a:avLst/>
          </a:prstGeom>
        </p:spPr>
      </p:pic>
      <p:graphicFrame>
        <p:nvGraphicFramePr>
          <p:cNvPr id="4" name="Схема 3"/>
          <p:cNvGraphicFramePr/>
          <p:nvPr>
            <p:extLst>
              <p:ext uri="{D42A27DB-BD31-4B8C-83A1-F6EECF244321}">
                <p14:modId xmlns:p14="http://schemas.microsoft.com/office/powerpoint/2010/main" val="653325188"/>
              </p:ext>
            </p:extLst>
          </p:nvPr>
        </p:nvGraphicFramePr>
        <p:xfrm>
          <a:off x="1278050" y="642299"/>
          <a:ext cx="10359405" cy="59358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4019238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Централизованные закупки </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0" y="2965245"/>
            <a:ext cx="7909981" cy="1477328"/>
          </a:xfrm>
          <a:prstGeom prst="rect">
            <a:avLst/>
          </a:prstGeom>
          <a:noFill/>
        </p:spPr>
        <p:txBody>
          <a:bodyPr wrap="square" rtlCol="0">
            <a:spAutoFit/>
          </a:bodyPr>
          <a:lstStyle/>
          <a:p>
            <a:pPr algn="just"/>
            <a:r>
              <a:rPr lang="ru-RU" dirty="0">
                <a:solidFill>
                  <a:srgbClr val="002060"/>
                </a:solidFill>
              </a:rPr>
              <a:t>Закупающий субъект может приобрести товары, работы или услуги через посредство </a:t>
            </a:r>
            <a:r>
              <a:rPr lang="ru-RU" b="1" dirty="0">
                <a:solidFill>
                  <a:srgbClr val="002060"/>
                </a:solidFill>
              </a:rPr>
              <a:t>центрального закупочного органа</a:t>
            </a:r>
            <a:r>
              <a:rPr lang="ru-RU" dirty="0">
                <a:solidFill>
                  <a:srgbClr val="002060"/>
                </a:solidFill>
              </a:rPr>
              <a:t>.</a:t>
            </a:r>
            <a:endParaRPr lang="ro-RO" b="1" dirty="0">
              <a:solidFill>
                <a:srgbClr val="002060"/>
              </a:solidFill>
            </a:endParaRPr>
          </a:p>
          <a:p>
            <a:pPr algn="just"/>
            <a:r>
              <a:rPr lang="ru-RU" dirty="0">
                <a:solidFill>
                  <a:srgbClr val="002060"/>
                </a:solidFill>
              </a:rPr>
              <a:t>Все процедуры закупки, осуществляемые центральным закупочным органом, </a:t>
            </a:r>
            <a:r>
              <a:rPr lang="ru-RU" b="1" dirty="0">
                <a:solidFill>
                  <a:srgbClr val="002060"/>
                </a:solidFill>
              </a:rPr>
              <a:t>выполняются с использованием электронных средств коммуникации </a:t>
            </a:r>
            <a:r>
              <a:rPr lang="ru-RU" dirty="0">
                <a:solidFill>
                  <a:srgbClr val="002060"/>
                </a:solidFill>
              </a:rPr>
              <a:t>в соответствии с положениями ст</a:t>
            </a:r>
            <a:r>
              <a:rPr lang="ro-MD" dirty="0">
                <a:solidFill>
                  <a:srgbClr val="002060"/>
                </a:solidFill>
              </a:rPr>
              <a:t>.</a:t>
            </a:r>
            <a:r>
              <a:rPr lang="ru-RU" dirty="0">
                <a:solidFill>
                  <a:srgbClr val="002060"/>
                </a:solidFill>
              </a:rPr>
              <a:t> 32 Закона № 74/2020</a:t>
            </a:r>
            <a:r>
              <a:rPr lang="ro-MD" dirty="0">
                <a:solidFill>
                  <a:srgbClr val="002060"/>
                </a:solidFill>
              </a:rPr>
              <a:t>.</a:t>
            </a:r>
            <a:endParaRPr lang="ro-RO" i="1" dirty="0">
              <a:solidFill>
                <a:srgbClr val="002060"/>
              </a:solidFill>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5979" y="1725560"/>
            <a:ext cx="3876834" cy="4233697"/>
          </a:xfrm>
          <a:prstGeom prst="rect">
            <a:avLst/>
          </a:prstGeom>
        </p:spPr>
      </p:pic>
    </p:spTree>
    <p:extLst>
      <p:ext uri="{BB962C8B-B14F-4D97-AF65-F5344CB8AC3E}">
        <p14:creationId xmlns:p14="http://schemas.microsoft.com/office/powerpoint/2010/main" val="26900724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Нерегулярные совместные закупки</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82030" y="1545621"/>
            <a:ext cx="7698392" cy="3693319"/>
          </a:xfrm>
          <a:prstGeom prst="rect">
            <a:avLst/>
          </a:prstGeom>
          <a:noFill/>
        </p:spPr>
        <p:txBody>
          <a:bodyPr wrap="square" rtlCol="0">
            <a:spAutoFit/>
          </a:bodyPr>
          <a:lstStyle/>
          <a:p>
            <a:r>
              <a:rPr lang="ru-RU" b="1" dirty="0">
                <a:solidFill>
                  <a:srgbClr val="002060"/>
                </a:solidFill>
              </a:rPr>
              <a:t>Нерегулярные совместные закупки</a:t>
            </a:r>
            <a:endParaRPr lang="ro-MD" b="1" dirty="0">
              <a:solidFill>
                <a:srgbClr val="002060"/>
              </a:solidFill>
            </a:endParaRPr>
          </a:p>
          <a:p>
            <a:pPr algn="just"/>
            <a:endParaRPr lang="ru-RU" b="1" dirty="0">
              <a:solidFill>
                <a:srgbClr val="002060"/>
              </a:solidFill>
            </a:endParaRPr>
          </a:p>
          <a:p>
            <a:pPr algn="just"/>
            <a:r>
              <a:rPr lang="ru-RU" b="1" dirty="0">
                <a:solidFill>
                  <a:srgbClr val="002060"/>
                </a:solidFill>
              </a:rPr>
              <a:t>Два или более закупающих субъекта </a:t>
            </a:r>
            <a:r>
              <a:rPr lang="ru-RU" dirty="0">
                <a:solidFill>
                  <a:srgbClr val="002060"/>
                </a:solidFill>
              </a:rPr>
              <a:t>могут договориться о совместном проведении определенных конкретных закупок</a:t>
            </a:r>
            <a:r>
              <a:rPr lang="ru-RU" b="1" dirty="0">
                <a:solidFill>
                  <a:srgbClr val="002060"/>
                </a:solidFill>
              </a:rPr>
              <a:t>.</a:t>
            </a:r>
            <a:r>
              <a:rPr lang="ro-MD" b="1" dirty="0">
                <a:solidFill>
                  <a:srgbClr val="002060"/>
                </a:solidFill>
              </a:rPr>
              <a:t> </a:t>
            </a:r>
          </a:p>
          <a:p>
            <a:pPr algn="just"/>
            <a:endParaRPr lang="ru-RU" b="1" dirty="0">
              <a:solidFill>
                <a:srgbClr val="002060"/>
              </a:solidFill>
            </a:endParaRPr>
          </a:p>
          <a:p>
            <a:pPr algn="just"/>
            <a:r>
              <a:rPr lang="ru-RU" b="1" dirty="0">
                <a:solidFill>
                  <a:srgbClr val="002060"/>
                </a:solidFill>
              </a:rPr>
              <a:t>В случае если процедура закупки проводится полностью совместно </a:t>
            </a:r>
            <a:r>
              <a:rPr lang="ru-RU" dirty="0">
                <a:solidFill>
                  <a:srgbClr val="002060"/>
                </a:solidFill>
              </a:rPr>
              <a:t>от имени и за счет всех соответствующих закупающих субъектов, они несут солидарную ответственность за выполнение обязательств на основании Закона № 74/2020.</a:t>
            </a:r>
            <a:r>
              <a:rPr lang="ro-MD" dirty="0">
                <a:solidFill>
                  <a:srgbClr val="002060"/>
                </a:solidFill>
              </a:rPr>
              <a:t> </a:t>
            </a:r>
          </a:p>
          <a:p>
            <a:pPr algn="just"/>
            <a:endParaRPr lang="ru-RU" b="1" dirty="0">
              <a:solidFill>
                <a:srgbClr val="002060"/>
              </a:solidFill>
            </a:endParaRPr>
          </a:p>
          <a:p>
            <a:pPr algn="just"/>
            <a:r>
              <a:rPr lang="ru-RU" b="1" dirty="0">
                <a:solidFill>
                  <a:srgbClr val="002060"/>
                </a:solidFill>
              </a:rPr>
              <a:t>В случае если процедура закупки не проводится полностью </a:t>
            </a:r>
            <a:r>
              <a:rPr lang="ru-RU" dirty="0">
                <a:solidFill>
                  <a:srgbClr val="002060"/>
                </a:solidFill>
              </a:rPr>
              <a:t>от имени и за счет соответствующих закупающих субъектов, они несут солидарную ответственность только за те части, которые осуществляются совместно.</a:t>
            </a:r>
            <a:r>
              <a:rPr lang="ro-MD" dirty="0">
                <a:solidFill>
                  <a:srgbClr val="002060"/>
                </a:solidFill>
              </a:rPr>
              <a:t> </a:t>
            </a:r>
            <a:endParaRPr lang="ro-RO" dirty="0">
              <a:solidFill>
                <a:srgbClr val="002060"/>
              </a:solidFill>
            </a:endParaRP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1179288"/>
            <a:ext cx="4876800" cy="4876800"/>
          </a:xfrm>
          <a:prstGeom prst="rect">
            <a:avLst/>
          </a:prstGeom>
        </p:spPr>
      </p:pic>
    </p:spTree>
    <p:extLst>
      <p:ext uri="{BB962C8B-B14F-4D97-AF65-F5344CB8AC3E}">
        <p14:creationId xmlns:p14="http://schemas.microsoft.com/office/powerpoint/2010/main" val="33076718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b="1" dirty="0">
                <a:solidFill>
                  <a:srgbClr val="0070C0"/>
                </a:solidFill>
                <a:latin typeface="Calibri" pitchFamily="34" charset="0"/>
              </a:rPr>
              <a:t> </a:t>
            </a: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algn="just"/>
            <a:r>
              <a:rPr lang="ru-RU" sz="1800" dirty="0"/>
              <a:t>Государственные закупки небольшой стоимости осуществляются закупающим субъектом на основании годовых планов   государственных закупок или в случае  крайней срочности  вследствие возникновения незапланированных нужд или непредвиденных обстоятельств. Причины крайней срочности устанавливаются рабочей группой в протоколе. </a:t>
            </a:r>
          </a:p>
          <a:p>
            <a:pPr algn="just"/>
            <a:r>
              <a:rPr lang="ru-RU" sz="1800" dirty="0"/>
              <a:t>Не допускается дробление запланированных закупок товаров, работ и услуг во избежание процедуры государственных закупок, установленной нормативными актами предусмотренными законодательством в области государственных закупок </a:t>
            </a:r>
            <a:r>
              <a:rPr lang="ro-MD"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34878605"/>
      </p:ext>
    </p:extLst>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обязан осуществлять Государственные закупки небольшой стоимости через Автоматизированную информационную систему «Государственный регистр государственных закупок» (далее - АИС «ГРГЗ»), за исключением следующих случаев</a:t>
            </a:r>
            <a:r>
              <a:rPr lang="en-US" sz="1800" dirty="0"/>
              <a:t>:</a:t>
            </a:r>
            <a:endParaRPr lang="ru-RU" sz="1800" dirty="0"/>
          </a:p>
          <a:p>
            <a:pPr lvl="0" algn="just">
              <a:buFont typeface="Wingdings" panose="05000000000000000000" pitchFamily="2" charset="2"/>
              <a:buChar char="Ø"/>
            </a:pPr>
            <a:r>
              <a:rPr lang="ru-RU" sz="1800" dirty="0"/>
              <a:t>закупки, оценочная стоимость которых, без учета налога на добавленную стоимость, не превышает 30 000 леев</a:t>
            </a:r>
            <a:r>
              <a:rPr lang="en-US" sz="1800" dirty="0"/>
              <a:t>;</a:t>
            </a:r>
            <a:endParaRPr lang="ro-MD" sz="1800" dirty="0"/>
          </a:p>
          <a:p>
            <a:pPr lvl="0" algn="just">
              <a:buFont typeface="Wingdings" panose="05000000000000000000" pitchFamily="2" charset="2"/>
              <a:buChar char="Ø"/>
            </a:pPr>
            <a:r>
              <a:rPr lang="ru-RU" sz="1800" dirty="0"/>
              <a:t>закупка услуг, предоставляемых физическими лицами, не имеющими статуса предпринимателя</a:t>
            </a:r>
            <a:r>
              <a:rPr lang="en-US" sz="1800" dirty="0"/>
              <a:t>;</a:t>
            </a:r>
            <a:endParaRPr lang="ro-MD" sz="1800" dirty="0"/>
          </a:p>
          <a:p>
            <a:pPr lvl="0" algn="just">
              <a:buFont typeface="Wingdings" panose="05000000000000000000" pitchFamily="2" charset="2"/>
              <a:buChar char="Ø"/>
            </a:pPr>
            <a:r>
              <a:rPr lang="ru-RU" sz="1800" dirty="0"/>
              <a:t>случаи, когда единственный экономический оператор располагает необходимыми товарами, работами и услугами или единственный экономический оператор имеет приоритетные права по отношению к товарам, работам и услугам, и альтернативы не существует.</a:t>
            </a:r>
            <a:r>
              <a:rPr lang="ro-MD" sz="1800" dirty="0"/>
              <a:t>                                 </a:t>
            </a:r>
          </a:p>
          <a:p>
            <a:pPr lvl="0" algn="just">
              <a:buFont typeface="Wingdings" panose="05000000000000000000" pitchFamily="2" charset="2"/>
              <a:buChar char="Ø"/>
            </a:pPr>
            <a:endParaRPr lang="ro-MD" sz="1900" dirty="0"/>
          </a:p>
          <a:p>
            <a:pPr lvl="0" algn="just">
              <a:buFont typeface="Wingdings" panose="05000000000000000000" pitchFamily="2" charset="2"/>
              <a:buChar char="Ø"/>
            </a:pPr>
            <a:endParaRPr lang="ro-MD" sz="1900" dirty="0"/>
          </a:p>
          <a:p>
            <a:pPr marL="0" indent="0" algn="just">
              <a:buNone/>
            </a:pPr>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2269736"/>
      </p:ext>
    </p:extLst>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algn="just"/>
            <a:r>
              <a:rPr lang="ru-RU" sz="1800" dirty="0"/>
              <a:t>Планирование государственных закупок небольшой стоимости</a:t>
            </a:r>
            <a:r>
              <a:rPr lang="ro-MD" sz="1800" dirty="0"/>
              <a:t> </a:t>
            </a:r>
            <a:r>
              <a:rPr lang="ru-RU" sz="1800" dirty="0"/>
              <a:t>осуществляется в соответствии с общими правилами планирования</a:t>
            </a:r>
            <a:r>
              <a:rPr lang="ro-MD" sz="1800" dirty="0"/>
              <a:t>.</a:t>
            </a:r>
          </a:p>
          <a:p>
            <a:pPr algn="just"/>
            <a:r>
              <a:rPr lang="ru-RU" sz="1800" dirty="0"/>
              <a:t>Расчет оценочной стоимости договора о государственных закупках небольшой стоимости осуществляется в соответствии с общими правилами. В случае разделения на лоты оценочная стоимость закупки определяется по каждому лоту отдельно</a:t>
            </a:r>
            <a:r>
              <a:rPr lang="ro-MD" sz="1800" dirty="0"/>
              <a:t>.</a:t>
            </a:r>
          </a:p>
          <a:p>
            <a:pPr algn="just"/>
            <a:r>
              <a:rPr lang="ru-RU" sz="1800" dirty="0"/>
              <a:t>Закупающий субъект  заранее публикует в АИС «ГРГЗ», объявление о начале государственной закупки небольшой стоимости</a:t>
            </a:r>
            <a:r>
              <a:rPr lang="ro-MD" sz="1800" dirty="0"/>
              <a:t>.</a:t>
            </a:r>
          </a:p>
          <a:p>
            <a:pPr lvl="0" algn="just"/>
            <a:r>
              <a:rPr lang="ru-RU" sz="1800" dirty="0"/>
              <a:t>Закупающий субъект  должен указать в объявление о начале государственной закупки небольшой стоимости минимальные критерии квалификации и отбора, которым должны соответствовать экономические операторы.   </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17477342"/>
      </p:ext>
    </p:extLst>
  </p:cSld>
  <p:clrMapOvr>
    <a:overrideClrMapping bg1="lt1" tx1="dk1" bg2="lt2" tx2="dk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определяет наиболее выгодную оферту, определенную путем применения критерия присуждения и факторов оценки, установленных в объявлении о начале государственной закупки небольшой стоимости в АИС «ГРГЗ»</a:t>
            </a:r>
            <a:r>
              <a:rPr lang="ro-MD" sz="1800" dirty="0"/>
              <a:t>.</a:t>
            </a:r>
            <a:r>
              <a:rPr lang="ru-RU" sz="1800" dirty="0"/>
              <a:t> </a:t>
            </a:r>
          </a:p>
          <a:p>
            <a:pPr lvl="0" algn="just"/>
            <a:r>
              <a:rPr lang="ru-RU" sz="1800" dirty="0"/>
              <a:t>Присуждение</a:t>
            </a:r>
            <a:r>
              <a:rPr lang="ro-MD" sz="1800" dirty="0"/>
              <a:t> </a:t>
            </a:r>
            <a:r>
              <a:rPr lang="ru-RU" sz="1800" dirty="0"/>
              <a:t>договора о государственных закупках небольшой стоимости</a:t>
            </a:r>
            <a:r>
              <a:rPr lang="ro-MD" sz="1800" dirty="0"/>
              <a:t> </a:t>
            </a:r>
            <a:r>
              <a:rPr lang="ru-RU" sz="1800" dirty="0"/>
              <a:t>осуществляется с использованием электронного аукциона</a:t>
            </a:r>
            <a:r>
              <a:rPr lang="ro-RO" sz="1800" dirty="0"/>
              <a:t>.</a:t>
            </a:r>
          </a:p>
          <a:p>
            <a:pPr lvl="0" algn="just"/>
            <a:r>
              <a:rPr lang="ru-RU" sz="1800" dirty="0"/>
              <a:t>Экономический оператор имеет право запросить у закупающего субъекта разъяснение относительно информации, опубликованной в АИС «ГРГЗ»</a:t>
            </a:r>
            <a:r>
              <a:rPr lang="ro-MD" sz="1800" dirty="0"/>
              <a:t>.</a:t>
            </a:r>
          </a:p>
          <a:p>
            <a:pPr lvl="0" algn="just"/>
            <a:r>
              <a:rPr lang="ru-RU" sz="1800" dirty="0"/>
              <a:t>Закупающий субъект обязан дать четкий, исчерпывающий и однозначный ответ на любой запрос от экономического оператора, в течение одного рабочего дня, но не позднее, чем за один день до истечения крайнего срока подачи оферт</a:t>
            </a:r>
            <a:r>
              <a:rPr lang="en-US" sz="1800" dirty="0"/>
              <a:t>.</a:t>
            </a:r>
            <a:endParaRPr lang="ru-RU"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3584799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ВОВЛЕЧЕННЫЕ СТОРОНЫ</a:t>
            </a:r>
            <a:endParaRPr lang="ro-RO" sz="3600" b="1" dirty="0">
              <a:solidFill>
                <a:schemeClr val="tx1"/>
              </a:solidFill>
              <a:latin typeface="Calibri" panose="020F0502020204030204"/>
            </a:endParaRPr>
          </a:p>
        </p:txBody>
      </p:sp>
      <p:sp>
        <p:nvSpPr>
          <p:cNvPr id="33" name="TextBox 32"/>
          <p:cNvSpPr txBox="1"/>
          <p:nvPr/>
        </p:nvSpPr>
        <p:spPr>
          <a:xfrm>
            <a:off x="886165" y="1179288"/>
            <a:ext cx="10518434" cy="646331"/>
          </a:xfrm>
          <a:prstGeom prst="rect">
            <a:avLst/>
          </a:prstGeom>
          <a:noFill/>
        </p:spPr>
        <p:txBody>
          <a:bodyPr wrap="square" rtlCol="0">
            <a:spAutoFit/>
          </a:bodyPr>
          <a:lstStyle/>
          <a:p>
            <a:pPr lvl="0" algn="just">
              <a:spcBef>
                <a:spcPts val="1200"/>
              </a:spcBef>
              <a:defRPr/>
            </a:pPr>
            <a:r>
              <a:rPr lang="ru-RU" kern="0" dirty="0">
                <a:solidFill>
                  <a:srgbClr val="002060"/>
                </a:solidFill>
                <a:latin typeface="Calibri" pitchFamily="34" charset="0"/>
              </a:rPr>
              <a:t>В процессе государственных закупок в секторах энергетики, водных ресурсов, транспорта и почтовых услуг участвующими сторонами являются </a:t>
            </a:r>
            <a:r>
              <a:rPr lang="ru-RU" b="1" kern="0" dirty="0">
                <a:solidFill>
                  <a:srgbClr val="002060"/>
                </a:solidFill>
                <a:latin typeface="Calibri" pitchFamily="34" charset="0"/>
              </a:rPr>
              <a:t>закупающие органы и закупающие субъекты</a:t>
            </a:r>
            <a:r>
              <a:rPr lang="ru-RU" kern="0" dirty="0">
                <a:solidFill>
                  <a:srgbClr val="002060"/>
                </a:solidFill>
                <a:latin typeface="Calibri" pitchFamily="34" charset="0"/>
              </a:rPr>
              <a:t>.</a:t>
            </a:r>
            <a:endParaRPr lang="ro-RO" b="1" kern="0" dirty="0">
              <a:solidFill>
                <a:srgbClr val="002060"/>
              </a:solidFill>
              <a:latin typeface="Calibri"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cxnSp>
        <p:nvCxnSpPr>
          <p:cNvPr id="4" name="Прямая соединительная линия 3"/>
          <p:cNvCxnSpPr>
            <a:stCxn id="33" idx="2"/>
          </p:cNvCxnSpPr>
          <p:nvPr/>
        </p:nvCxnSpPr>
        <p:spPr>
          <a:xfrm flipH="1">
            <a:off x="6096000" y="1825619"/>
            <a:ext cx="49382" cy="4962729"/>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71525" y="1736578"/>
            <a:ext cx="5373857" cy="369332"/>
          </a:xfrm>
          <a:prstGeom prst="rect">
            <a:avLst/>
          </a:prstGeom>
          <a:noFill/>
        </p:spPr>
        <p:txBody>
          <a:bodyPr wrap="square" rtlCol="0">
            <a:spAutoFit/>
          </a:bodyPr>
          <a:lstStyle/>
          <a:p>
            <a:pPr algn="ctr"/>
            <a:r>
              <a:rPr lang="ru-RU" b="1" kern="0" dirty="0">
                <a:latin typeface="Calibri" pitchFamily="34" charset="0"/>
              </a:rPr>
              <a:t>Закупающие органы</a:t>
            </a:r>
            <a:endParaRPr lang="ro-RO" b="1" dirty="0"/>
          </a:p>
        </p:txBody>
      </p:sp>
      <p:sp>
        <p:nvSpPr>
          <p:cNvPr id="8" name="TextBox 7"/>
          <p:cNvSpPr txBox="1"/>
          <p:nvPr/>
        </p:nvSpPr>
        <p:spPr>
          <a:xfrm>
            <a:off x="836783" y="2227640"/>
            <a:ext cx="5006805" cy="3293209"/>
          </a:xfrm>
          <a:prstGeom prst="rect">
            <a:avLst/>
          </a:prstGeom>
          <a:noFill/>
        </p:spPr>
        <p:txBody>
          <a:bodyPr wrap="square" rtlCol="0">
            <a:spAutoFit/>
          </a:bodyPr>
          <a:lstStyle/>
          <a:p>
            <a:pPr algn="just"/>
            <a:r>
              <a:rPr lang="ru-RU" sz="1600" b="1" dirty="0">
                <a:solidFill>
                  <a:srgbClr val="C00000"/>
                </a:solidFill>
              </a:rPr>
              <a:t>Закупающий орган - </a:t>
            </a:r>
            <a:r>
              <a:rPr lang="ru-RU" sz="1600" dirty="0"/>
              <a:t>являются органы публичной власти, определенные законодательством Республики Молдова, юридические лица публичного права, объединения таких органов или лиц.</a:t>
            </a:r>
          </a:p>
          <a:p>
            <a:pPr algn="just"/>
            <a:r>
              <a:rPr lang="ru-RU" sz="1600" dirty="0"/>
              <a:t>Юридическим лицом публичного права является любая организация, которая: </a:t>
            </a:r>
            <a:r>
              <a:rPr lang="ru-RU" sz="1600" b="1" i="1" dirty="0"/>
              <a:t>учреждена для цели удовлетворения потребностей общего значения,</a:t>
            </a:r>
            <a:r>
              <a:rPr lang="ru-RU" sz="1600" dirty="0"/>
              <a:t> не имеющих промышленного или коммерческого характера; </a:t>
            </a:r>
            <a:r>
              <a:rPr lang="ru-RU" sz="1600" b="1" i="1" dirty="0"/>
              <a:t>имеет статус юридического лица</a:t>
            </a:r>
            <a:r>
              <a:rPr lang="ru-RU" sz="1600" dirty="0"/>
              <a:t>; </a:t>
            </a:r>
            <a:r>
              <a:rPr lang="ru-RU" sz="1600" b="1" i="1" dirty="0"/>
              <a:t>ее деятельность обеспечивается за счет государственных средств, либо ее управление подконтрольно органам публичной власти </a:t>
            </a:r>
            <a:r>
              <a:rPr lang="ru-RU" sz="1600" dirty="0"/>
              <a:t>или иным юридическим лицам публичного праваю</a:t>
            </a:r>
            <a:endParaRPr lang="ro-RO" sz="1600" dirty="0"/>
          </a:p>
        </p:txBody>
      </p:sp>
      <p:sp>
        <p:nvSpPr>
          <p:cNvPr id="27" name="TextBox 26"/>
          <p:cNvSpPr txBox="1"/>
          <p:nvPr/>
        </p:nvSpPr>
        <p:spPr>
          <a:xfrm>
            <a:off x="6467481" y="1746099"/>
            <a:ext cx="5373857" cy="369332"/>
          </a:xfrm>
          <a:prstGeom prst="rect">
            <a:avLst/>
          </a:prstGeom>
          <a:noFill/>
        </p:spPr>
        <p:txBody>
          <a:bodyPr wrap="square" rtlCol="0">
            <a:spAutoFit/>
          </a:bodyPr>
          <a:lstStyle/>
          <a:p>
            <a:pPr algn="ctr"/>
            <a:r>
              <a:rPr lang="ru-RU" b="1" kern="0" dirty="0">
                <a:latin typeface="Calibri" pitchFamily="34" charset="0"/>
              </a:rPr>
              <a:t>Закупающие субъекты</a:t>
            </a:r>
            <a:endParaRPr lang="ro-RO" b="1" dirty="0"/>
          </a:p>
        </p:txBody>
      </p:sp>
      <p:sp>
        <p:nvSpPr>
          <p:cNvPr id="30" name="TextBox 29"/>
          <p:cNvSpPr txBox="1"/>
          <p:nvPr/>
        </p:nvSpPr>
        <p:spPr>
          <a:xfrm>
            <a:off x="6618460" y="2208585"/>
            <a:ext cx="5006805" cy="3293209"/>
          </a:xfrm>
          <a:prstGeom prst="rect">
            <a:avLst/>
          </a:prstGeom>
          <a:noFill/>
        </p:spPr>
        <p:txBody>
          <a:bodyPr wrap="square" rtlCol="0">
            <a:spAutoFit/>
          </a:bodyPr>
          <a:lstStyle/>
          <a:p>
            <a:pPr algn="just"/>
            <a:r>
              <a:rPr lang="ru-RU" sz="1600" b="1" dirty="0">
                <a:solidFill>
                  <a:srgbClr val="C00000"/>
                </a:solidFill>
              </a:rPr>
              <a:t>Закупающий субъект </a:t>
            </a:r>
            <a:r>
              <a:rPr lang="ro-RO" sz="1600" dirty="0"/>
              <a:t>– </a:t>
            </a:r>
            <a:r>
              <a:rPr lang="ru-RU" sz="1600" dirty="0"/>
              <a:t>является закупающий орган или публичное предприятие, осуществляющее одно из видов деятельности, указанных в статьях 9–15 Закона №</a:t>
            </a:r>
            <a:r>
              <a:rPr lang="ro-RO" sz="1600" dirty="0"/>
              <a:t>74/2020</a:t>
            </a:r>
            <a:r>
              <a:rPr lang="ru-RU" sz="1600" dirty="0"/>
              <a:t>; или </a:t>
            </a:r>
            <a:r>
              <a:rPr lang="ru-RU" sz="1600" b="1" i="1" dirty="0"/>
              <a:t>любое юридическое лицо </a:t>
            </a:r>
            <a:r>
              <a:rPr lang="ro-RO" sz="1600" dirty="0"/>
              <a:t>(</a:t>
            </a:r>
            <a:r>
              <a:rPr lang="ru-RU" sz="1600" dirty="0"/>
              <a:t>в том числе хозяйствующий субъект, который вправе осуществлять предпринимательскую деятельность в РМ</a:t>
            </a:r>
            <a:r>
              <a:rPr lang="ro-RO" sz="1600" dirty="0"/>
              <a:t>) </a:t>
            </a:r>
            <a:r>
              <a:rPr lang="ru-RU" sz="1600" dirty="0"/>
              <a:t>которое также осуществляет одно из видов деятельности, указанных в статьях 9–15</a:t>
            </a:r>
            <a:r>
              <a:rPr lang="ro-MD" sz="1600" dirty="0"/>
              <a:t> </a:t>
            </a:r>
            <a:r>
              <a:rPr lang="ru-RU" sz="1600" dirty="0"/>
              <a:t>упомянутого выше закона, и</a:t>
            </a:r>
            <a:r>
              <a:rPr lang="ro-MD" sz="1600" dirty="0"/>
              <a:t> </a:t>
            </a:r>
            <a:r>
              <a:rPr lang="ru-RU" sz="1600" dirty="0"/>
              <a:t>которые действует на основе специальных или исключительных прав, предоставленных согласно законодательству компетентным органом.</a:t>
            </a:r>
            <a:endParaRPr lang="ro-RO" sz="1600" dirty="0"/>
          </a:p>
          <a:p>
            <a:pPr algn="just"/>
            <a:endParaRPr lang="ro-RO" sz="1600" dirty="0"/>
          </a:p>
          <a:p>
            <a:pPr algn="just"/>
            <a:endParaRPr lang="ro-RO" sz="1600" dirty="0"/>
          </a:p>
        </p:txBody>
      </p:sp>
    </p:spTree>
    <p:extLst>
      <p:ext uri="{BB962C8B-B14F-4D97-AF65-F5344CB8AC3E}">
        <p14:creationId xmlns:p14="http://schemas.microsoft.com/office/powerpoint/2010/main" val="7957502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lvl="0" algn="just"/>
            <a:r>
              <a:rPr lang="ru-RU" sz="1800" dirty="0"/>
              <a:t>При инициирование государственных закупках небольшой стоимости закупающий субъект  устанавливает в АИС «ГРГЗ» крайний срок подачи оферт, чтобы у экономического оператора было достаточно времени для подготовки необходимых документов. </a:t>
            </a:r>
          </a:p>
          <a:p>
            <a:pPr lvl="0" algn="just"/>
            <a:r>
              <a:rPr lang="ru-RU" sz="1800" dirty="0"/>
              <a:t>Период между датой инициирование государственной закупки небольшой стоимости и сроком подачи оферт должен быть не менее 3 дней. </a:t>
            </a:r>
          </a:p>
          <a:p>
            <a:pPr lvl="0" algn="just"/>
            <a:r>
              <a:rPr lang="ru-RU" sz="1800" dirty="0"/>
              <a:t>По истечении срока подачи оферт, АИС «ГРГЗ» автоматически публикует все полученные оферты, а в случае электронного аукциона оферентам направляется приглашение зарегистрироваться для участия в электронном аукционе.   </a:t>
            </a:r>
          </a:p>
          <a:p>
            <a:pPr marL="0" indent="0" algn="just">
              <a:buNone/>
            </a:pPr>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7018991"/>
      </p:ext>
    </p:extLst>
  </p:cSld>
  <p:clrMapOvr>
    <a:overrideClrMapping bg1="lt1" tx1="dk1" bg2="lt2" tx2="dk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lvl="0" algn="just"/>
            <a:r>
              <a:rPr lang="ru-RU" sz="1800" dirty="0"/>
              <a:t>Оферта отклоняется в следующих случаях</a:t>
            </a:r>
            <a:r>
              <a:rPr lang="en-US" sz="1800" dirty="0"/>
              <a:t>:</a:t>
            </a:r>
            <a:endParaRPr lang="ru-RU" sz="1800" dirty="0"/>
          </a:p>
          <a:p>
            <a:pPr lvl="0" algn="just">
              <a:buFont typeface="Wingdings" panose="05000000000000000000" pitchFamily="2" charset="2"/>
              <a:buChar char="Ø"/>
            </a:pPr>
            <a:r>
              <a:rPr lang="ru-RU" sz="1800" dirty="0"/>
              <a:t>если оферент не соответствует критериям квалификации и отбора, указанным в объявлении о начале государственной закупки небольшой стоимости</a:t>
            </a:r>
            <a:r>
              <a:rPr lang="en-US" sz="1800" dirty="0"/>
              <a:t>; </a:t>
            </a:r>
            <a:endParaRPr lang="ro-MD" sz="1800" dirty="0"/>
          </a:p>
          <a:p>
            <a:pPr lvl="0" algn="just">
              <a:buFont typeface="Wingdings" panose="05000000000000000000" pitchFamily="2" charset="2"/>
              <a:buChar char="Ø"/>
            </a:pPr>
            <a:r>
              <a:rPr lang="ru-RU" sz="1800" dirty="0"/>
              <a:t> если  финансовое предложение не содержит фиксированной</a:t>
            </a:r>
            <a:r>
              <a:rPr lang="en-US" sz="1800" dirty="0"/>
              <a:t>; </a:t>
            </a:r>
            <a:endParaRPr lang="ro-MD" sz="1800" dirty="0"/>
          </a:p>
          <a:p>
            <a:pPr lvl="0" algn="just">
              <a:buFont typeface="Wingdings" panose="05000000000000000000" pitchFamily="2" charset="2"/>
              <a:buChar char="Ø"/>
            </a:pPr>
            <a:r>
              <a:rPr lang="ru-RU" sz="1800" dirty="0"/>
              <a:t> если оферта не отвечает требованиям, изложенным в документации по присуждению  или выявлены акты коррупции и акты  связанные с этими действиями</a:t>
            </a:r>
            <a:r>
              <a:rPr lang="en-US" sz="1800" dirty="0"/>
              <a:t>. </a:t>
            </a:r>
            <a:endParaRPr lang="ru-RU" sz="1800" dirty="0"/>
          </a:p>
          <a:p>
            <a:pPr algn="just"/>
            <a:endParaRPr lang="en-US"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9837839"/>
      </p:ext>
    </p:extLst>
  </p:cSld>
  <p:clrMapOvr>
    <a:overrideClrMapping bg1="lt1" tx1="dk1" bg2="lt2" tx2="dk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b="1" dirty="0">
                <a:solidFill>
                  <a:srgbClr val="0070C0"/>
                </a:solidFill>
                <a:latin typeface="Calibri" pitchFamily="34" charset="0"/>
              </a:rPr>
              <a:t>Закупки небольшой стоимости</a:t>
            </a:r>
            <a:endParaRPr lang="ro-RO" dirty="0"/>
          </a:p>
        </p:txBody>
      </p:sp>
      <p:sp>
        <p:nvSpPr>
          <p:cNvPr id="6" name="Объект 5"/>
          <p:cNvSpPr>
            <a:spLocks noGrp="1"/>
          </p:cNvSpPr>
          <p:nvPr>
            <p:ph idx="1"/>
          </p:nvPr>
        </p:nvSpPr>
        <p:spPr/>
        <p:txBody>
          <a:bodyPr>
            <a:normAutofit/>
          </a:bodyPr>
          <a:lstStyle/>
          <a:p>
            <a:pPr lvl="0" algn="just"/>
            <a:r>
              <a:rPr lang="ru-RU" sz="1800" dirty="0"/>
              <a:t>Рабочая группа, в течение максимум 2 дней с момента установления победившей оферты, опубликует в АИС «ГРГЗ» информацию о результатах государственной закупки небольшой стоимости, а также о причинах отклонения в случае отклоненных оферт, а также о причинах дисквалификации в случае дисквалификации оферентов</a:t>
            </a:r>
            <a:r>
              <a:rPr lang="ro-RO" sz="1800" dirty="0"/>
              <a:t>.</a:t>
            </a:r>
            <a:endParaRPr lang="ru-RU" sz="1800" dirty="0"/>
          </a:p>
          <a:p>
            <a:pPr algn="just"/>
            <a:r>
              <a:rPr lang="ru-RU" sz="1800" dirty="0"/>
              <a:t>Закупающий субъект заполняет договор о государственных закупках небольшой стоимости в соответствии с опубликованными условиями в объявлении о начале государственной закупки небольшой стоимости и отправляет его на подпись выигравшему экономическому оператору.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2559246"/>
      </p:ext>
    </p:extLst>
  </p:cSld>
  <p:clrMapOvr>
    <a:overrideClrMapping bg1="lt1" tx1="dk1" bg2="lt2" tx2="dk2" accent1="accent1" accent2="accent2" accent3="accent3" accent4="accent4" accent5="accent5" accent6="accent6" hlink="hlink" folHlink="folHlink"/>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Закупки небольшой стоимости</a:t>
            </a:r>
            <a:endParaRPr lang="ro-RO" sz="3600" dirty="0"/>
          </a:p>
        </p:txBody>
      </p:sp>
      <p:sp>
        <p:nvSpPr>
          <p:cNvPr id="6" name="Объект 5"/>
          <p:cNvSpPr>
            <a:spLocks noGrp="1"/>
          </p:cNvSpPr>
          <p:nvPr>
            <p:ph idx="1"/>
          </p:nvPr>
        </p:nvSpPr>
        <p:spPr/>
        <p:txBody>
          <a:bodyPr>
            <a:normAutofit/>
          </a:bodyPr>
          <a:lstStyle/>
          <a:p>
            <a:pPr lvl="0" algn="just"/>
            <a:r>
              <a:rPr lang="ru-RU" sz="1800" dirty="0"/>
              <a:t>Запрещаются изменение любого элемента заключенного договора о государственных закупках или включение в него новых элементов, если это может повлечь изменение условий оферты, послуживших основанием для ее выбора, а также  увеличивать стоимости договора</a:t>
            </a:r>
            <a:r>
              <a:rPr lang="en-US" sz="1800" dirty="0"/>
              <a:t>.</a:t>
            </a:r>
            <a:endParaRPr lang="ro-MD" sz="1800" dirty="0"/>
          </a:p>
          <a:p>
            <a:pPr lvl="0" algn="just"/>
            <a:r>
              <a:rPr lang="ru-RU" sz="1800" dirty="0"/>
              <a:t>Закупающий субъект обязан представить Агентству Государственных Закупок ежегодно до 1 февраля следующего года, в том числе в электронном формате, отчет о выполнении договоров о государственных закупках небольшой стоимости, подписанных и зарегистрированных в течение отчетного периода.                                  </a:t>
            </a:r>
          </a:p>
          <a:p>
            <a:pPr lvl="0" algn="just"/>
            <a:endParaRPr lang="ru-RU" sz="1800" dirty="0"/>
          </a:p>
          <a:p>
            <a:pPr marL="0" lvl="0" indent="0" algn="just">
              <a:buNone/>
            </a:pP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9978903"/>
      </p:ext>
    </p:extLst>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Открытые торги</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проводит процедуру открытых торгов в соответствии с положениями ст. 37 Закона № 74/2020. Открытые торги проводятся в один этап, в котором участвуют все заинтересованные экономические операторы и которые соответствуют условиям, изложенным в документации по присуждению.      </a:t>
            </a:r>
          </a:p>
          <a:p>
            <a:pPr lvl="0" algn="just"/>
            <a:r>
              <a:rPr lang="ru-RU" sz="1800" dirty="0"/>
              <a:t>Процедура открытых торгов включает оферты всех экономических операторов, желающих принять участие в торгах. С целью информирования потенциальных участников закупающий субъект заблаговременно публикует объявление на участие в открытых торгах с тем, чтобы желающие могли подготовить свои оферты</a:t>
            </a:r>
            <a:r>
              <a:rPr lang="en-US" sz="1800" dirty="0"/>
              <a:t>.</a:t>
            </a:r>
            <a:endParaRPr lang="ro-MD" sz="1800" dirty="0"/>
          </a:p>
          <a:p>
            <a:pPr lvl="0" algn="just"/>
            <a:r>
              <a:rPr lang="ru-RU" sz="1800" dirty="0"/>
              <a:t>Период времени между датой опубликования объявления на участие и предельной датой подачи оферт должен быть не менее 35 дней. </a:t>
            </a:r>
          </a:p>
          <a:p>
            <a:pPr lvl="0" algn="just"/>
            <a:r>
              <a:rPr lang="ru-RU" sz="1800" dirty="0"/>
              <a:t>В случае если публикуется объявление о намерении, срок сокращается с 35 до 20 дней</a:t>
            </a:r>
            <a:r>
              <a:rPr lang="ro-MD" sz="1800" dirty="0"/>
              <a:t>.</a:t>
            </a:r>
          </a:p>
          <a:p>
            <a:pPr marL="285750" indent="-285750" algn="just"/>
            <a:r>
              <a:rPr lang="ru-RU" sz="1800" dirty="0"/>
              <a:t>Если документация по присуждению доступна в электронном виде, срок сокращается на 5 дней</a:t>
            </a:r>
            <a:r>
              <a:rPr lang="ro-MD" sz="1800" dirty="0"/>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5792045"/>
      </p:ext>
    </p:extLst>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Ограниченные торги</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проводит процедуру ограниченных торгов в соответствии с положениями ст. 38 Закона № 74/2020. Процедура ограниченных торгов проводится в два этапа</a:t>
            </a:r>
            <a:r>
              <a:rPr lang="it-IT" sz="1800" dirty="0"/>
              <a:t>:</a:t>
            </a:r>
            <a:endParaRPr lang="ru-RU" sz="1800" dirty="0"/>
          </a:p>
          <a:p>
            <a:pPr lvl="0" algn="just">
              <a:buFont typeface="Wingdings" panose="05000000000000000000" pitchFamily="2" charset="2"/>
              <a:buChar char="Ø"/>
            </a:pPr>
            <a:r>
              <a:rPr lang="ru-RU" sz="1800" dirty="0"/>
              <a:t> этап предварительного отбора кандидатов с применением критериев квалификаций и предварительного отбора, изложенных в документации по присуждению</a:t>
            </a:r>
            <a:r>
              <a:rPr lang="it-IT" sz="1800" dirty="0"/>
              <a:t>;</a:t>
            </a:r>
            <a:endParaRPr lang="ro-MD" sz="1800" dirty="0"/>
          </a:p>
          <a:p>
            <a:pPr lvl="0" algn="just">
              <a:buFont typeface="Wingdings" panose="05000000000000000000" pitchFamily="2" charset="2"/>
              <a:buChar char="Ø"/>
            </a:pPr>
            <a:r>
              <a:rPr lang="ru-RU" sz="1800" dirty="0"/>
              <a:t> этап оценки оферт, поданных отобранных кандидатов, применяя критерий присуждения</a:t>
            </a:r>
            <a:r>
              <a:rPr lang="ro-MD" sz="1800" dirty="0"/>
              <a:t>;</a:t>
            </a:r>
            <a:endParaRPr lang="ru-RU" sz="1800" dirty="0"/>
          </a:p>
          <a:p>
            <a:pPr lvl="0" algn="just"/>
            <a:r>
              <a:rPr lang="ru-RU" sz="1800" dirty="0"/>
              <a:t>В случае если закупающий субъект использует систему квалификации, квалифицированные</a:t>
            </a:r>
            <a:r>
              <a:rPr lang="ro-MD" sz="1800" dirty="0"/>
              <a:t> </a:t>
            </a:r>
            <a:r>
              <a:rPr lang="ru-RU" sz="1800" dirty="0"/>
              <a:t>экономические операторы могут запросить квалификацию в любой момент</a:t>
            </a:r>
            <a:r>
              <a:rPr lang="ro-MD" sz="1800" dirty="0"/>
              <a:t> </a:t>
            </a:r>
            <a:r>
              <a:rPr lang="ru-RU" sz="1800" dirty="0"/>
              <a:t>на этапе оценки</a:t>
            </a:r>
            <a:r>
              <a:rPr lang="ro-MD" sz="1800" dirty="0"/>
              <a:t> </a:t>
            </a:r>
            <a:r>
              <a:rPr lang="ru-RU" sz="1800" dirty="0"/>
              <a:t>оферт</a:t>
            </a:r>
            <a:r>
              <a:rPr lang="ro-MD" sz="1800" dirty="0"/>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1999879"/>
      </p:ext>
    </p:extLst>
  </p:cSld>
  <p:clrMapOvr>
    <a:overrideClrMapping bg1="lt1" tx1="dk1" bg2="lt2" tx2="dk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Ограниченные торги</a:t>
            </a:r>
            <a:endParaRPr lang="ro-RO" sz="3600" dirty="0"/>
          </a:p>
        </p:txBody>
      </p:sp>
      <p:sp>
        <p:nvSpPr>
          <p:cNvPr id="6" name="Объект 5"/>
          <p:cNvSpPr>
            <a:spLocks noGrp="1"/>
          </p:cNvSpPr>
          <p:nvPr>
            <p:ph idx="1"/>
          </p:nvPr>
        </p:nvSpPr>
        <p:spPr/>
        <p:txBody>
          <a:bodyPr>
            <a:normAutofit/>
          </a:bodyPr>
          <a:lstStyle/>
          <a:p>
            <a:pPr lvl="0" algn="just"/>
            <a:r>
              <a:rPr lang="ru-RU" sz="1800" dirty="0"/>
              <a:t>Период времени между датой опубликования объявления на участие и предельной датой подачи кандидатур должен быть не менее 30 дней</a:t>
            </a:r>
            <a:r>
              <a:rPr lang="en-US" sz="1800" dirty="0"/>
              <a:t>.</a:t>
            </a:r>
            <a:endParaRPr lang="ro-MD" sz="1800" dirty="0"/>
          </a:p>
          <a:p>
            <a:pPr lvl="0" algn="just"/>
            <a:r>
              <a:rPr lang="ru-RU" sz="1800" dirty="0"/>
              <a:t>В случае если по надлежащим образом обоснованным причинам срочности не может быть соблюдено 30 дней, закупающий субъект вправе ускорить применение процедуры посредством уменьшения соответствующего периода времени, но не менее чем до 15 дней до предельной даты подачи кандидатур</a:t>
            </a:r>
            <a:r>
              <a:rPr lang="en-US" sz="1800" dirty="0"/>
              <a:t>.</a:t>
            </a:r>
            <a:endParaRPr lang="ro-MD" sz="1800" dirty="0"/>
          </a:p>
          <a:p>
            <a:pPr lvl="0" algn="just"/>
            <a:r>
              <a:rPr lang="ru-RU" sz="1800" dirty="0"/>
              <a:t>Закупающий субъект публикует в электронной форме всю документацию по присуждению и обеспечивает прямой и неограниченный доступ к данной документации всем экономическим операторам со дня опубликования объявления на участие</a:t>
            </a:r>
            <a:r>
              <a:rPr lang="en-US" sz="1800" dirty="0"/>
              <a:t>.</a:t>
            </a:r>
            <a:endParaRPr lang="ro-MD" sz="1800" dirty="0"/>
          </a:p>
          <a:p>
            <a:pPr marL="0" lvl="0" indent="0" algn="just">
              <a:buNone/>
            </a:pPr>
            <a:endParaRPr lang="ro-MD"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0590999"/>
      </p:ext>
    </p:extLst>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Ограниченные торги</a:t>
            </a:r>
            <a:endParaRPr lang="ro-RO" sz="3600" dirty="0"/>
          </a:p>
        </p:txBody>
      </p:sp>
      <p:sp>
        <p:nvSpPr>
          <p:cNvPr id="6" name="Объект 5"/>
          <p:cNvSpPr>
            <a:spLocks noGrp="1"/>
          </p:cNvSpPr>
          <p:nvPr>
            <p:ph idx="1"/>
          </p:nvPr>
        </p:nvSpPr>
        <p:spPr/>
        <p:txBody>
          <a:bodyPr>
            <a:normAutofit/>
          </a:bodyPr>
          <a:lstStyle/>
          <a:p>
            <a:pPr algn="just"/>
            <a:r>
              <a:rPr lang="ru-RU" sz="1800" dirty="0"/>
              <a:t>После завершения предварительного отбора закупающий субъект незамедлительно уведомляет каждого экономического оператора, подавшего заявку на предварительный отбор, о результатах отбора и предоставляет любому представителю общественности, по запросу, список всех экономических операторов, прошедших предварительный отбор. Только прошедшие предварительный отбор экономические операторы участвуют в дальнейшем в процедуре закупки</a:t>
            </a:r>
            <a:r>
              <a:rPr lang="en-US" sz="1800" dirty="0"/>
              <a:t>.</a:t>
            </a:r>
            <a:endParaRPr lang="ro-MD" sz="1800" dirty="0"/>
          </a:p>
          <a:p>
            <a:pPr algn="just"/>
            <a:r>
              <a:rPr lang="ru-RU" sz="1800" dirty="0"/>
              <a:t>Закупающий субъект обязан передать приглашение на участие во втором этапе ограниченных торгов одновременно всем отобранным кандидатам. </a:t>
            </a:r>
          </a:p>
          <a:p>
            <a:pPr algn="just"/>
            <a:r>
              <a:rPr lang="ru-RU" sz="1800" dirty="0"/>
              <a:t>Закупающий субъект по согласию с отобранными кандидатами устанавливает предельную дату подачи оферт при условии, чтобы у всех отобранных кандидатов был одинаковый срок для подготовки и передачи оферт</a:t>
            </a:r>
            <a:r>
              <a:rPr lang="en-US" sz="1800" dirty="0"/>
              <a:t>.</a:t>
            </a:r>
            <a:endParaRPr lang="ro-MD"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9278777"/>
      </p:ext>
    </p:extLst>
  </p:cSld>
  <p:clrMapOvr>
    <a:overrideClrMapping bg1="lt1" tx1="dk1" bg2="lt2" tx2="dk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с предварительным </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опубликованием</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проводит процедуру переговоров с предварительным опубликованием объявления на участие в соответствии с положениями ст. 39 Закона № 74/2020. Процедура награждения состоит как минимум из трех этапов:         </a:t>
            </a:r>
          </a:p>
          <a:p>
            <a:pPr lvl="0" algn="just">
              <a:buFont typeface="Wingdings" panose="05000000000000000000" pitchFamily="2" charset="2"/>
              <a:buChar char="Ø"/>
            </a:pPr>
            <a:r>
              <a:rPr lang="ru-RU" sz="1800" dirty="0"/>
              <a:t> подача кандидатур и отбор кандидатов</a:t>
            </a:r>
            <a:r>
              <a:rPr lang="it-IT" sz="1800" dirty="0"/>
              <a:t>;</a:t>
            </a:r>
            <a:endParaRPr lang="ro-MD" sz="1800" dirty="0"/>
          </a:p>
          <a:p>
            <a:pPr lvl="0" algn="just">
              <a:buFont typeface="Wingdings" panose="05000000000000000000" pitchFamily="2" charset="2"/>
              <a:buChar char="Ø"/>
            </a:pPr>
            <a:r>
              <a:rPr lang="ru-RU" sz="1800" dirty="0"/>
              <a:t> подача первоначальных оферт по отобранным кандидатам и проведение переговоров</a:t>
            </a:r>
            <a:r>
              <a:rPr lang="it-IT" sz="1800" dirty="0"/>
              <a:t>;</a:t>
            </a:r>
            <a:endParaRPr lang="ro-MD" sz="1800" dirty="0"/>
          </a:p>
          <a:p>
            <a:pPr lvl="0" algn="just">
              <a:buFont typeface="Wingdings" panose="05000000000000000000" pitchFamily="2" charset="2"/>
              <a:buChar char="Ø"/>
            </a:pPr>
            <a:r>
              <a:rPr lang="ru-RU" sz="1800" dirty="0"/>
              <a:t> подача окончательных оферт и их оценка в соответствии с минимальными требованиями и с применением критериев присуждения и факторов оценки</a:t>
            </a:r>
            <a:r>
              <a:rPr lang="it-IT" sz="1800" dirty="0"/>
              <a:t>.</a:t>
            </a:r>
            <a:endParaRPr lang="ru-RU" sz="1800" dirty="0"/>
          </a:p>
          <a:p>
            <a:pPr algn="just"/>
            <a:endParaRPr lang="ro-MD"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22086051"/>
      </p:ext>
    </p:extLst>
  </p:cSld>
  <p:clrMapOvr>
    <a:overrideClrMapping bg1="lt1" tx1="dk1" bg2="lt2" tx2="dk2" accent1="accent1" accent2="accent2" accent3="accent3" accent4="accent4" accent5="accent5" accent6="accent6" hlink="hlink" folHlink="folHlink"/>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с предварительным</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 опубликованием</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указывает в объявление на участие, критерии предварительного отбора и применимые правила, минимальное количество кандидатов, которое она намеревается предварительно отбирать, и, где это применимо, их максимальное количество, а также к разрывам при предварительном отборе максимального количества кандидатов.                                 </a:t>
            </a:r>
          </a:p>
          <a:p>
            <a:pPr lvl="0" algn="just"/>
            <a:r>
              <a:rPr lang="ru-RU" sz="1800" dirty="0"/>
              <a:t>Закупающий субъект после завершения этапа предварительного отбора передает приглашение на участие во втором этапе процедуры присуждения одновременно всем отобранным кандидатам.</a:t>
            </a:r>
            <a:r>
              <a:rPr lang="ro-MD" sz="1800" dirty="0"/>
              <a:t> </a:t>
            </a:r>
            <a:endParaRPr lang="ru-RU" sz="1800" dirty="0"/>
          </a:p>
          <a:p>
            <a:pPr lvl="0" algn="just"/>
            <a:r>
              <a:rPr lang="ru-RU" sz="1800" dirty="0"/>
              <a:t>В случае если закупающий субъект использует систему квалификации, то квалифицированные экономические операторы могут запросить квалификацию в любой момент на втором этапе процедуры присуждения.  </a:t>
            </a:r>
            <a:endParaRPr lang="ro-MD"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5083285"/>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ВОВЛЕЧЕННЫЕ СТОРОНЫ</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86775" y="2179802"/>
            <a:ext cx="6523742" cy="3416320"/>
          </a:xfrm>
          <a:prstGeom prst="rect">
            <a:avLst/>
          </a:prstGeom>
          <a:noFill/>
        </p:spPr>
        <p:txBody>
          <a:bodyPr wrap="square" rtlCol="0">
            <a:spAutoFit/>
          </a:bodyPr>
          <a:lstStyle/>
          <a:p>
            <a:pPr algn="just"/>
            <a:r>
              <a:rPr lang="ru-RU" b="1" dirty="0">
                <a:solidFill>
                  <a:srgbClr val="002060"/>
                </a:solidFill>
              </a:rPr>
              <a:t>Экономический оператор </a:t>
            </a:r>
            <a:r>
              <a:rPr lang="ro-RO" dirty="0"/>
              <a:t>–</a:t>
            </a:r>
            <a:r>
              <a:rPr lang="ru-RU" dirty="0"/>
              <a:t>– любое физическое или юридическое лицо, любая публичная организация или объединение таких лиц и/или организаций, поставляющие товары, выполняющие работы и/или оказывающие услуги на рынке;</a:t>
            </a:r>
            <a:endParaRPr lang="ro-RO" dirty="0"/>
          </a:p>
          <a:p>
            <a:pPr algn="just"/>
            <a:r>
              <a:rPr lang="ru-RU" dirty="0"/>
              <a:t>Экономические операторы имеют право объединяться в целях представления оферт и/или выступать в качестве ассоциированных оферентов. Объединение может быть обязано принять определенную организационно-правовую форму в той мере, в какой это необходимо для надлежащего исполнения договора, причем лишь после присуждения договора. </a:t>
            </a:r>
            <a:endParaRPr lang="ro-RO" dirty="0"/>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7175" y="1971842"/>
            <a:ext cx="4863599" cy="2793283"/>
          </a:xfrm>
          <a:prstGeom prst="rect">
            <a:avLst/>
          </a:prstGeom>
        </p:spPr>
      </p:pic>
    </p:spTree>
    <p:extLst>
      <p:ext uri="{BB962C8B-B14F-4D97-AF65-F5344CB8AC3E}">
        <p14:creationId xmlns:p14="http://schemas.microsoft.com/office/powerpoint/2010/main" val="22079293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с предварительным</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 опубликованием</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запрашивает представление первичной оферты, которая формирует основу для дальнейших переговоров. Оферту подают только экономические операторы, приглашенные закупающим субъектом. На втором этапе процедуры запрещается приглашать экономических операторов, которые не подавали свою кандидатуру на первом этапе или не отвечающих критериям предварительного отбора</a:t>
            </a:r>
            <a:r>
              <a:rPr lang="it-IT" sz="1800" dirty="0"/>
              <a:t>.</a:t>
            </a:r>
            <a:endParaRPr lang="ru-RU" sz="1800" dirty="0"/>
          </a:p>
          <a:p>
            <a:pPr lvl="0" algn="just"/>
            <a:r>
              <a:rPr lang="ru-RU" sz="1800" dirty="0"/>
              <a:t> Каждый кандидат, отобранный для второго этапа, представляет первичную оферту в соответствии с потребностями, целями и ограничениями  закупающего субъекта, как они были выделены в описательной документации/документации по присуждению.</a:t>
            </a:r>
          </a:p>
          <a:p>
            <a:pPr marL="0" lvl="0" indent="0" algn="just">
              <a:buNone/>
            </a:pP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5366402"/>
      </p:ext>
    </p:extLst>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с предварительным </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опубликованием</a:t>
            </a:r>
            <a:endParaRPr lang="ro-RO" sz="3600" dirty="0"/>
          </a:p>
        </p:txBody>
      </p:sp>
      <p:sp>
        <p:nvSpPr>
          <p:cNvPr id="6" name="Объект 5"/>
          <p:cNvSpPr>
            <a:spLocks noGrp="1"/>
          </p:cNvSpPr>
          <p:nvPr>
            <p:ph idx="1"/>
          </p:nvPr>
        </p:nvSpPr>
        <p:spPr/>
        <p:txBody>
          <a:bodyPr>
            <a:normAutofit/>
          </a:bodyPr>
          <a:lstStyle/>
          <a:p>
            <a:pPr algn="just"/>
            <a:r>
              <a:rPr lang="ru-RU" sz="1800" dirty="0"/>
              <a:t>Целью переговоров на этом этапе является улучшение первичной оферты и ее адаптация к конкретным условиям исполнения будущего договора о секторальных закупках. Переговоры могут относиться к любому элементу финансового, технического или правового характера, при условии, что они не будут снижены ниже минимальных требований, четко установленных закупающим субъектом, или изменен порядок их определения в документации по присуждению, критерий присуждения и/или факторы оценки. </a:t>
            </a:r>
          </a:p>
          <a:p>
            <a:pPr algn="just"/>
            <a:r>
              <a:rPr lang="ru-RU" sz="1800" dirty="0"/>
              <a:t>Закупающий субъект вправе предусмотреть в описательной документации/документации по присуждению возможность проведения переговоров в несколько последовательных раундов в целях уменьшения количества оферт, участвующих в переговорах. Последовательное уменьшение количества предложений оферт осуществляется только на основании факторов оценки, установленных в описательной документации/документации по присуждению</a:t>
            </a:r>
            <a:r>
              <a:rPr lang="it-IT"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2661960"/>
      </p:ext>
    </p:extLst>
  </p:cSld>
  <p:clrMapOvr>
    <a:overrideClrMapping bg1="lt1" tx1="dk1" bg2="lt2" tx2="dk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с предварительным </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опубликованием</a:t>
            </a:r>
            <a:endParaRPr lang="ro-RO" sz="3600" dirty="0"/>
          </a:p>
        </p:txBody>
      </p:sp>
      <p:sp>
        <p:nvSpPr>
          <p:cNvPr id="6" name="Объект 5"/>
          <p:cNvSpPr>
            <a:spLocks noGrp="1"/>
          </p:cNvSpPr>
          <p:nvPr>
            <p:ph idx="1"/>
          </p:nvPr>
        </p:nvSpPr>
        <p:spPr/>
        <p:txBody>
          <a:bodyPr>
            <a:normAutofit/>
          </a:bodyPr>
          <a:lstStyle/>
          <a:p>
            <a:pPr lvl="0" algn="just"/>
            <a:r>
              <a:rPr lang="ru-RU" sz="1800" dirty="0"/>
              <a:t>Переговоры ведутся до тех пор, пока каждый участник переговоров не объявит, что представленная им первичная оферта более не может быть улучшена, что четко заносится в протокол заседания</a:t>
            </a:r>
            <a:r>
              <a:rPr lang="it-IT" sz="1800" dirty="0"/>
              <a:t>.</a:t>
            </a:r>
            <a:endParaRPr lang="ru-RU" sz="1800" dirty="0"/>
          </a:p>
          <a:p>
            <a:pPr lvl="0" algn="just"/>
            <a:r>
              <a:rPr lang="ru-RU" sz="1800" dirty="0"/>
              <a:t> После итогового совещания оференты подают в установленный закупающим субъектом срок окончательную оферту в полном соответствии с аспектами, определенными в ходе раундов переговоров. </a:t>
            </a:r>
          </a:p>
          <a:p>
            <a:pPr lvl="0" algn="just"/>
            <a:r>
              <a:rPr lang="ru-RU" sz="1800" dirty="0"/>
              <a:t>Победившая оферта устанавливается рабочей группой на основании критериев присуждения, указанных в объявлении на участие и в описательной документации/документации по присуждению.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424127"/>
      </p:ext>
    </p:extLst>
  </p:cSld>
  <p:clrMapOvr>
    <a:overrideClrMapping bg1="lt1" tx1="dk1" bg2="lt2" tx2="dk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без предварительного </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опубликования</a:t>
            </a:r>
            <a:endParaRPr lang="ro-RO" sz="3600" dirty="0"/>
          </a:p>
        </p:txBody>
      </p:sp>
      <p:sp>
        <p:nvSpPr>
          <p:cNvPr id="6" name="Объект 5"/>
          <p:cNvSpPr>
            <a:spLocks noGrp="1"/>
          </p:cNvSpPr>
          <p:nvPr>
            <p:ph idx="1"/>
          </p:nvPr>
        </p:nvSpPr>
        <p:spPr/>
        <p:txBody>
          <a:bodyPr>
            <a:normAutofit/>
          </a:bodyPr>
          <a:lstStyle/>
          <a:p>
            <a:pPr algn="just"/>
            <a:r>
              <a:rPr lang="ru-RU" sz="1800" dirty="0"/>
              <a:t>Закупающий субъект проводит процедуру переговоров без предварительного опубликования объявления на участие в соответствии с положениями ст. 40 Закона № 74/2020. </a:t>
            </a:r>
          </a:p>
          <a:p>
            <a:pPr algn="just"/>
            <a:r>
              <a:rPr lang="ru-RU" sz="1800" dirty="0"/>
              <a:t>Экономические операторы приглашаются подавать первичную оферту на основании объявления о переговорах.          </a:t>
            </a:r>
            <a:endParaRPr lang="ro-MD" sz="1800" dirty="0"/>
          </a:p>
          <a:p>
            <a:pPr lvl="0" algn="just"/>
            <a:r>
              <a:rPr lang="ru-RU" sz="1800" dirty="0"/>
              <a:t>Закупающий субъект приглашает к переговорам необходимое количество экономических операторов, которое обеспечит реальную конкуренцию, если это возможно</a:t>
            </a:r>
            <a:r>
              <a:rPr lang="it-IT"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08668322"/>
      </p:ext>
    </p:extLst>
  </p:cSld>
  <p:clrMapOvr>
    <a:overrideClrMapping bg1="lt1" tx1="dk1" bg2="lt2" tx2="dk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без предварительного </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опубликования</a:t>
            </a:r>
            <a:endParaRPr lang="ro-RO" sz="3600" dirty="0"/>
          </a:p>
        </p:txBody>
      </p:sp>
      <p:sp>
        <p:nvSpPr>
          <p:cNvPr id="6" name="Объект 5"/>
          <p:cNvSpPr>
            <a:spLocks noGrp="1"/>
          </p:cNvSpPr>
          <p:nvPr>
            <p:ph idx="1"/>
          </p:nvPr>
        </p:nvSpPr>
        <p:spPr/>
        <p:txBody>
          <a:bodyPr>
            <a:normAutofit/>
          </a:bodyPr>
          <a:lstStyle/>
          <a:p>
            <a:pPr lvl="0"/>
            <a:r>
              <a:rPr lang="ru-RU" sz="1800" dirty="0"/>
              <a:t>Проведение процедуры переговоров без предварительного опубликования объявления на участие осуществляется посредством выполнения следующей деятельности</a:t>
            </a:r>
            <a:r>
              <a:rPr lang="it-IT" sz="1800" dirty="0"/>
              <a:t>:</a:t>
            </a:r>
            <a:endParaRPr lang="ru-RU" sz="1800" dirty="0"/>
          </a:p>
          <a:p>
            <a:pPr lvl="0">
              <a:buFont typeface="Wingdings" panose="05000000000000000000" pitchFamily="2" charset="2"/>
              <a:buChar char="Ø"/>
            </a:pPr>
            <a:r>
              <a:rPr lang="ru-RU" sz="1800" dirty="0"/>
              <a:t>составление и отправка приглашения на участие и других документов по процедуре присуждения</a:t>
            </a:r>
            <a:r>
              <a:rPr lang="it-IT" sz="1800" dirty="0"/>
              <a:t>;</a:t>
            </a:r>
            <a:endParaRPr lang="ro-MD" sz="1800" dirty="0"/>
          </a:p>
          <a:p>
            <a:pPr lvl="0">
              <a:buFont typeface="Wingdings" panose="05000000000000000000" pitchFamily="2" charset="2"/>
              <a:buChar char="Ø"/>
            </a:pPr>
            <a:r>
              <a:rPr lang="ru-RU" sz="1800" dirty="0"/>
              <a:t>получение и оценка оферты/оферт</a:t>
            </a:r>
            <a:r>
              <a:rPr lang="it-IT" sz="1800" dirty="0"/>
              <a:t>;</a:t>
            </a:r>
            <a:endParaRPr lang="ro-MD" sz="1800" dirty="0"/>
          </a:p>
          <a:p>
            <a:pPr lvl="0">
              <a:buFont typeface="Wingdings" panose="05000000000000000000" pitchFamily="2" charset="2"/>
              <a:buChar char="Ø"/>
            </a:pPr>
            <a:r>
              <a:rPr lang="ru-RU" sz="1800" dirty="0"/>
              <a:t>ведение переговоров по оферте/офертам с отобранным/отобранными кандидатом/кандидатами</a:t>
            </a:r>
            <a:r>
              <a:rPr lang="it-IT" sz="1800" dirty="0"/>
              <a:t>;</a:t>
            </a:r>
            <a:endParaRPr lang="ro-MD" sz="1800" dirty="0"/>
          </a:p>
          <a:p>
            <a:pPr lvl="0">
              <a:buFont typeface="Wingdings" panose="05000000000000000000" pitchFamily="2" charset="2"/>
              <a:buChar char="Ø"/>
            </a:pPr>
            <a:r>
              <a:rPr lang="ru-RU" sz="1800" dirty="0"/>
              <a:t>присуждение договора</a:t>
            </a:r>
            <a:r>
              <a:rPr lang="it-IT" sz="1800" dirty="0"/>
              <a:t>;</a:t>
            </a:r>
            <a:endParaRPr lang="ro-MD" sz="1800" dirty="0"/>
          </a:p>
          <a:p>
            <a:pPr lvl="0">
              <a:buFont typeface="Wingdings" panose="05000000000000000000" pitchFamily="2" charset="2"/>
              <a:buChar char="Ø"/>
            </a:pPr>
            <a:r>
              <a:rPr lang="ru-RU" sz="1800" dirty="0"/>
              <a:t>отчет о результатах процедуры присуждения</a:t>
            </a:r>
            <a:r>
              <a:rPr lang="it-IT" sz="1800" dirty="0"/>
              <a:t>;</a:t>
            </a:r>
            <a:endParaRPr lang="ro-MD" sz="1800" dirty="0"/>
          </a:p>
          <a:p>
            <a:pPr lvl="0">
              <a:buFont typeface="Wingdings" panose="05000000000000000000" pitchFamily="2" charset="2"/>
              <a:buChar char="Ø"/>
            </a:pPr>
            <a:r>
              <a:rPr lang="ru-RU" sz="1800" dirty="0"/>
              <a:t>опубликование объявления о присуждении</a:t>
            </a:r>
            <a:r>
              <a:rPr lang="it-IT" sz="1800" dirty="0"/>
              <a:t>.</a:t>
            </a:r>
            <a:endParaRPr lang="ru-RU" sz="1800" dirty="0"/>
          </a:p>
          <a:p>
            <a:pPr algn="just"/>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94180942"/>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без предварительного </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опубликования</a:t>
            </a:r>
            <a:endParaRPr lang="ro-RO" sz="3600" dirty="0"/>
          </a:p>
        </p:txBody>
      </p:sp>
      <p:sp>
        <p:nvSpPr>
          <p:cNvPr id="6" name="Объект 5"/>
          <p:cNvSpPr>
            <a:spLocks noGrp="1"/>
          </p:cNvSpPr>
          <p:nvPr>
            <p:ph idx="1"/>
          </p:nvPr>
        </p:nvSpPr>
        <p:spPr/>
        <p:txBody>
          <a:bodyPr>
            <a:normAutofit/>
          </a:bodyPr>
          <a:lstStyle/>
          <a:p>
            <a:pPr lvl="0" algn="just"/>
            <a:r>
              <a:rPr lang="ru-RU" sz="1800" dirty="0"/>
              <a:t>Оферта подается только экономическими операторами</a:t>
            </a:r>
            <a:r>
              <a:rPr lang="ro-MD" sz="1800" dirty="0"/>
              <a:t> </a:t>
            </a:r>
            <a:r>
              <a:rPr lang="ru-RU" sz="1800" dirty="0"/>
              <a:t>приглашенными закупающим субъектом.</a:t>
            </a:r>
          </a:p>
          <a:p>
            <a:pPr lvl="0" algn="just"/>
            <a:r>
              <a:rPr lang="ru-RU" sz="1800" dirty="0"/>
              <a:t>Рабочая группа обязана организовать отдельные совещания с каждым оферентом, в ходе которых проводятся переговоры относительно первоначального технического и финансового предложения</a:t>
            </a:r>
            <a:r>
              <a:rPr lang="it-IT" sz="1800" dirty="0"/>
              <a:t>.</a:t>
            </a:r>
            <a:endParaRPr lang="ru-RU" sz="1800" dirty="0"/>
          </a:p>
          <a:p>
            <a:pPr lvl="0" algn="just"/>
            <a:r>
              <a:rPr lang="ru-RU" sz="1800" dirty="0"/>
              <a:t> Целью переговоров является улучшение первичной оферты и ее адаптация к конкретным условиям исполнения будущего договора о государственных закупках. Переговоры могут относиться к любому элементу финансового, технического или правового характера, при условии, что они не будут снижены ниже минимальных требований, четко установленных закупающим органом, или изменен порядок их  определения в документации по присуждению, критерий присуждения и/или факторы оценки.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239181" y="353704"/>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02577904"/>
      </p:ext>
    </p:extLst>
  </p:cSld>
  <p:clrMapOvr>
    <a:overrideClrMapping bg1="lt1" tx1="dk1" bg2="lt2" tx2="dk2" accent1="accent1" accent2="accent2" accent3="accent3" accent4="accent4" accent5="accent5" accent6="accent6" hlink="hlink" folHlink="folHlink"/>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Переговоры без предварительного</a:t>
            </a:r>
            <a:r>
              <a:rPr lang="ro-MD" sz="3600" b="1" dirty="0">
                <a:solidFill>
                  <a:srgbClr val="0070C0"/>
                </a:solidFill>
                <a:latin typeface="Calibri" pitchFamily="34" charset="0"/>
              </a:rPr>
              <a:t/>
            </a:r>
            <a:br>
              <a:rPr lang="ro-MD" sz="3600" b="1" dirty="0">
                <a:solidFill>
                  <a:srgbClr val="0070C0"/>
                </a:solidFill>
                <a:latin typeface="Calibri" pitchFamily="34" charset="0"/>
              </a:rPr>
            </a:br>
            <a:r>
              <a:rPr lang="ru-RU" sz="3600" b="1" dirty="0">
                <a:solidFill>
                  <a:srgbClr val="0070C0"/>
                </a:solidFill>
                <a:latin typeface="Calibri" pitchFamily="34" charset="0"/>
              </a:rPr>
              <a:t> опубликования</a:t>
            </a:r>
            <a:endParaRPr lang="ro-RO" sz="3600" dirty="0"/>
          </a:p>
        </p:txBody>
      </p:sp>
      <p:sp>
        <p:nvSpPr>
          <p:cNvPr id="6" name="Объект 5"/>
          <p:cNvSpPr>
            <a:spLocks noGrp="1"/>
          </p:cNvSpPr>
          <p:nvPr>
            <p:ph idx="1"/>
          </p:nvPr>
        </p:nvSpPr>
        <p:spPr/>
        <p:txBody>
          <a:bodyPr>
            <a:normAutofit/>
          </a:bodyPr>
          <a:lstStyle/>
          <a:p>
            <a:pPr algn="just"/>
            <a:r>
              <a:rPr lang="ru-RU" sz="1800" dirty="0"/>
              <a:t>Переговоры ведутся до тех пор, пока каждый участник переговоров не объявит, что представленная им первичная оферта более не может быть улучшена, что четко заносится в протокол заседания.</a:t>
            </a:r>
          </a:p>
          <a:p>
            <a:pPr algn="just"/>
            <a:endParaRPr lang="ru-RU" sz="1800" dirty="0"/>
          </a:p>
          <a:p>
            <a:pPr algn="just"/>
            <a:r>
              <a:rPr lang="ru-RU" sz="1800" dirty="0"/>
              <a:t>Победившая оферта устанавливается рабочей группой на основании критериев присуждения и/или факторами оценки, указанных в приглашении на участие и в описательной документации/документации по присуждению</a:t>
            </a:r>
            <a:r>
              <a:rPr lang="ro-MD" sz="1800" dirty="0"/>
              <a:t>.</a:t>
            </a:r>
            <a:r>
              <a:rPr lang="ru-RU" sz="1800" dirty="0"/>
              <a:t>     </a:t>
            </a:r>
          </a:p>
          <a:p>
            <a:pPr algn="just"/>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283570" y="407470"/>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4809577"/>
      </p:ext>
    </p:extLst>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Рамочное соглашение</a:t>
            </a:r>
            <a:endParaRPr lang="ro-RO" sz="3600" dirty="0"/>
          </a:p>
        </p:txBody>
      </p:sp>
      <p:sp>
        <p:nvSpPr>
          <p:cNvPr id="6" name="Объект 5"/>
          <p:cNvSpPr>
            <a:spLocks noGrp="1"/>
          </p:cNvSpPr>
          <p:nvPr>
            <p:ph idx="1"/>
          </p:nvPr>
        </p:nvSpPr>
        <p:spPr/>
        <p:txBody>
          <a:bodyPr>
            <a:normAutofit/>
          </a:bodyPr>
          <a:lstStyle/>
          <a:p>
            <a:pPr lvl="0" algn="just"/>
            <a:r>
              <a:rPr lang="ru-RU" sz="1800" dirty="0"/>
              <a:t>Закупающий субъект применяет специальный способы присуждения договоров о секторальных закупках- рамочное соглашение в соответствии с положениями ст. 43 Закона № 74/2020</a:t>
            </a:r>
            <a:r>
              <a:rPr lang="ro-MD" sz="1800" dirty="0"/>
              <a:t>.</a:t>
            </a:r>
            <a:r>
              <a:rPr lang="ru-RU" sz="1800" dirty="0"/>
              <a:t>                         </a:t>
            </a:r>
          </a:p>
          <a:p>
            <a:pPr lvl="0" algn="just"/>
            <a:r>
              <a:rPr lang="ru-RU" sz="1800" dirty="0"/>
              <a:t>Планирование</a:t>
            </a:r>
            <a:r>
              <a:rPr lang="ro-MD" sz="1800" dirty="0"/>
              <a:t> </a:t>
            </a:r>
            <a:r>
              <a:rPr lang="ru-RU" sz="1800" dirty="0"/>
              <a:t>рамочных соглашений осуществляется в соответствии с общими правилами планирования договоров о секторальных закупках</a:t>
            </a:r>
            <a:r>
              <a:rPr lang="it-IT" sz="1800" dirty="0"/>
              <a:t>.</a:t>
            </a:r>
            <a:endParaRPr lang="ru-RU" sz="1800" dirty="0"/>
          </a:p>
          <a:p>
            <a:pPr lvl="0" algn="just"/>
            <a:r>
              <a:rPr lang="ru-RU" sz="1800" dirty="0"/>
              <a:t> Закупающий субъект не вправе заключать рамочные соглашения, на основании которых могут быть присуждены последующие договоры, отличающиеся друг от друга по своему виду или характеру, или присуждать последующие договоры, предметом которых являются иные услуги, чем те, которые установлены в рамочном соглашении.              </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789082"/>
      </p:ext>
    </p:extLst>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Рамочное соглашение</a:t>
            </a:r>
            <a:endParaRPr lang="ro-RO" sz="3600" dirty="0"/>
          </a:p>
        </p:txBody>
      </p:sp>
      <p:sp>
        <p:nvSpPr>
          <p:cNvPr id="6" name="Объект 5"/>
          <p:cNvSpPr>
            <a:spLocks noGrp="1"/>
          </p:cNvSpPr>
          <p:nvPr>
            <p:ph idx="1"/>
          </p:nvPr>
        </p:nvSpPr>
        <p:spPr/>
        <p:txBody>
          <a:bodyPr>
            <a:normAutofit/>
          </a:bodyPr>
          <a:lstStyle/>
          <a:p>
            <a:pPr algn="just"/>
            <a:r>
              <a:rPr lang="ru-RU" sz="1800" dirty="0"/>
              <a:t>Последующий договор присуждается только в период действия рамочного соглашения и, как правило, не может превышать срок его действия, за исключением случаев, когда необходимо больше времени для его исполнения. </a:t>
            </a:r>
          </a:p>
          <a:p>
            <a:pPr algn="just"/>
            <a:r>
              <a:rPr lang="ru-RU" sz="1800" dirty="0"/>
              <a:t>В целях применения рамочного соглашения закупающий субъект выбирает процедуру государственной закупки, исходя из предмета закупки и его оценочной стоимости, которая считается максимально оцененным значением, без налога на добавленную стоимость, всех последующих договоров о государственных закупках, которые, как предполагается, будут присуждены на основании данного рамочного соглашения в течение всего срока его действия</a:t>
            </a:r>
            <a:r>
              <a:rPr lang="it-IT"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956382"/>
      </p:ext>
    </p:extLst>
  </p:cSld>
  <p:clrMapOvr>
    <a:overrideClrMapping bg1="lt1" tx1="dk1" bg2="lt2" tx2="dk2" accent1="accent1" accent2="accent2" accent3="accent3" accent4="accent4" accent5="accent5" accent6="accent6" hlink="hlink" folHlink="folHlink"/>
  </p:clrMapOvr>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Рамочное соглашение</a:t>
            </a:r>
            <a:endParaRPr lang="ro-RO" sz="3600" dirty="0"/>
          </a:p>
        </p:txBody>
      </p:sp>
      <p:sp>
        <p:nvSpPr>
          <p:cNvPr id="6" name="Объект 5"/>
          <p:cNvSpPr>
            <a:spLocks noGrp="1"/>
          </p:cNvSpPr>
          <p:nvPr>
            <p:ph idx="1"/>
          </p:nvPr>
        </p:nvSpPr>
        <p:spPr/>
        <p:txBody>
          <a:bodyPr>
            <a:normAutofit fontScale="92500"/>
          </a:bodyPr>
          <a:lstStyle/>
          <a:p>
            <a:pPr lvl="0" algn="just"/>
            <a:r>
              <a:rPr lang="ru-RU" sz="1800" dirty="0"/>
              <a:t>Критерии квалификации и отбора для присуждения рамочного соглашения должны относиться к оценочной стоимости наиболее крупного последующего договора, который, как предполагается, будет присужден в течение срока действия рамочного соглашения или, при необходимости, к максимальной авансовой стоимости последующих договоров, которые подлежат исполнению в тот же период.</a:t>
            </a:r>
          </a:p>
          <a:p>
            <a:pPr lvl="0" algn="just"/>
            <a:r>
              <a:rPr lang="ru-RU" sz="1800" dirty="0"/>
              <a:t>Если закупающий субъект заключает рамочное соглашение с несколькими экономическими операторами, соответствующее рамочное соглашение должно предусматривать по меньшей мере следующее</a:t>
            </a:r>
            <a:r>
              <a:rPr lang="ro-MD" sz="1800" dirty="0"/>
              <a:t>:</a:t>
            </a:r>
            <a:endParaRPr lang="ru-RU" sz="1800" dirty="0"/>
          </a:p>
          <a:p>
            <a:pPr>
              <a:buFont typeface="Wingdings" panose="05000000000000000000" pitchFamily="2" charset="2"/>
              <a:buChar char="Ø"/>
            </a:pPr>
            <a:r>
              <a:rPr lang="ru-RU" sz="1800" dirty="0"/>
              <a:t>обязательства, взятые на себя каждым экономическим оператором посредством технического предложения</a:t>
            </a:r>
            <a:r>
              <a:rPr lang="it-IT" sz="1800" dirty="0"/>
              <a:t>;</a:t>
            </a:r>
            <a:endParaRPr lang="ro-MD" sz="1800" dirty="0"/>
          </a:p>
          <a:p>
            <a:pPr>
              <a:buFont typeface="Wingdings" panose="05000000000000000000" pitchFamily="2" charset="2"/>
              <a:buChar char="Ø"/>
            </a:pPr>
            <a:r>
              <a:rPr lang="ro-MD" sz="1800" dirty="0"/>
              <a:t> </a:t>
            </a:r>
            <a:r>
              <a:rPr lang="ru-RU" sz="1800" dirty="0"/>
              <a:t>цена за единицу, которую экономический оператор предусмотрел в финансовом предложении</a:t>
            </a:r>
            <a:r>
              <a:rPr lang="it-IT" sz="1800" dirty="0"/>
              <a:t>;</a:t>
            </a:r>
            <a:r>
              <a:rPr lang="ro-MD" sz="1800" dirty="0"/>
              <a:t>           </a:t>
            </a:r>
          </a:p>
          <a:p>
            <a:pPr>
              <a:buFont typeface="Wingdings" panose="05000000000000000000" pitchFamily="2" charset="2"/>
              <a:buChar char="Ø"/>
            </a:pPr>
            <a:r>
              <a:rPr lang="ru-RU" sz="1800" dirty="0"/>
              <a:t>элементы/условия, которые являются неизменными в течение всего срока действия рамочного соглашения</a:t>
            </a:r>
            <a:r>
              <a:rPr lang="it-IT" sz="1800" dirty="0"/>
              <a:t>;</a:t>
            </a:r>
            <a:endParaRPr lang="ro-MD" sz="1800" dirty="0"/>
          </a:p>
          <a:p>
            <a:pPr>
              <a:buFont typeface="Wingdings" panose="05000000000000000000" pitchFamily="2" charset="2"/>
              <a:buChar char="Ø"/>
            </a:pPr>
            <a:r>
              <a:rPr lang="ru-RU" sz="1800" dirty="0"/>
              <a:t>элементы/условия, которые будут составлять предмет возобновления конкуренции для присуждения последующих договоров, в случае использования рамочного соглашения с возобновлением конкуренции</a:t>
            </a:r>
            <a:r>
              <a:rPr lang="it-IT" sz="1800" dirty="0"/>
              <a:t>;</a:t>
            </a:r>
            <a:endParaRPr lang="ro-MD" sz="1800" dirty="0"/>
          </a:p>
          <a:p>
            <a:pPr>
              <a:buFont typeface="Wingdings" panose="05000000000000000000" pitchFamily="2" charset="2"/>
              <a:buChar char="Ø"/>
            </a:pPr>
            <a:r>
              <a:rPr lang="ru-RU" sz="1800" dirty="0"/>
              <a:t>любые другие элементы/условия, которые закупающий орган считает необходимыми</a:t>
            </a:r>
            <a:r>
              <a:rPr lang="it-IT"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1665586"/>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СЕКТОРАЛЬНЫЕ ВИДЫ ДЕЯТЕЛЬНОСТИ</a:t>
            </a:r>
            <a:endParaRPr lang="ro-RO" sz="3600" b="1" dirty="0">
              <a:solidFill>
                <a:schemeClr val="tx1"/>
              </a:solidFill>
              <a:latin typeface="Calibri" panose="020F0502020204030204"/>
            </a:endParaRPr>
          </a:p>
        </p:txBody>
      </p:sp>
      <p:sp>
        <p:nvSpPr>
          <p:cNvPr id="33" name="TextBox 32"/>
          <p:cNvSpPr txBox="1"/>
          <p:nvPr/>
        </p:nvSpPr>
        <p:spPr>
          <a:xfrm>
            <a:off x="886165" y="1362442"/>
            <a:ext cx="10518434" cy="1169551"/>
          </a:xfrm>
          <a:prstGeom prst="rect">
            <a:avLst/>
          </a:prstGeom>
          <a:noFill/>
        </p:spPr>
        <p:txBody>
          <a:bodyPr wrap="square" rtlCol="0">
            <a:spAutoFit/>
          </a:bodyPr>
          <a:lstStyle/>
          <a:p>
            <a:pPr lvl="0" algn="ctr">
              <a:spcBef>
                <a:spcPts val="1200"/>
              </a:spcBef>
              <a:defRPr/>
            </a:pPr>
            <a:r>
              <a:rPr lang="ru-RU" kern="0" dirty="0">
                <a:solidFill>
                  <a:srgbClr val="002060"/>
                </a:solidFill>
                <a:latin typeface="Calibri" pitchFamily="34" charset="0"/>
              </a:rPr>
              <a:t>В соответствии с Законом</a:t>
            </a:r>
            <a:r>
              <a:rPr lang="ro-MD" kern="0" dirty="0">
                <a:solidFill>
                  <a:srgbClr val="002060"/>
                </a:solidFill>
                <a:latin typeface="Calibri" pitchFamily="34" charset="0"/>
              </a:rPr>
              <a:t> </a:t>
            </a:r>
            <a:r>
              <a:rPr lang="ru-RU" kern="0" dirty="0">
                <a:solidFill>
                  <a:srgbClr val="002060"/>
                </a:solidFill>
                <a:latin typeface="Calibri" pitchFamily="34" charset="0"/>
              </a:rPr>
              <a:t>№ 74/2020, </a:t>
            </a:r>
            <a:r>
              <a:rPr lang="ru-RU" b="1" kern="0" dirty="0">
                <a:solidFill>
                  <a:srgbClr val="002060"/>
                </a:solidFill>
                <a:latin typeface="Calibri" pitchFamily="34" charset="0"/>
              </a:rPr>
              <a:t>секторальные виды деятельности </a:t>
            </a:r>
            <a:r>
              <a:rPr lang="ru-RU" kern="0" dirty="0">
                <a:solidFill>
                  <a:srgbClr val="002060"/>
                </a:solidFill>
                <a:latin typeface="Calibri" pitchFamily="34" charset="0"/>
              </a:rPr>
              <a:t>включают генерирование/производство, хранение, передачу, централизованное руководство, оптовую и розничную торговлю в следующих областях:</a:t>
            </a:r>
          </a:p>
          <a:p>
            <a:pPr algn="ctr"/>
            <a:endParaRPr lang="en-US" altLang="ko-KR" sz="1600" dirty="0">
              <a:solidFill>
                <a:schemeClr val="tx1">
                  <a:lumMod val="75000"/>
                  <a:lumOff val="25000"/>
                </a:schemeClr>
              </a:solidFill>
              <a:cs typeface="Arial" pitchFamily="34" charset="0"/>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6424" y="1774472"/>
            <a:ext cx="2459730" cy="2654053"/>
          </a:xfrm>
          <a:prstGeom prst="rect">
            <a:avLst/>
          </a:prstGeom>
        </p:spPr>
      </p:pic>
      <p:pic>
        <p:nvPicPr>
          <p:cNvPr id="10" name="Рисунок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8613" y="1812489"/>
            <a:ext cx="2360794" cy="1944436"/>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0244" y="2163757"/>
            <a:ext cx="1848342" cy="1848342"/>
          </a:xfrm>
          <a:prstGeom prst="rect">
            <a:avLst/>
          </a:prstGeom>
        </p:spPr>
      </p:pic>
      <p:sp>
        <p:nvSpPr>
          <p:cNvPr id="17" name="TextBox 16"/>
          <p:cNvSpPr txBox="1"/>
          <p:nvPr/>
        </p:nvSpPr>
        <p:spPr>
          <a:xfrm>
            <a:off x="1252007" y="4224935"/>
            <a:ext cx="2614417" cy="338554"/>
          </a:xfrm>
          <a:prstGeom prst="rect">
            <a:avLst/>
          </a:prstGeom>
          <a:noFill/>
        </p:spPr>
        <p:txBody>
          <a:bodyPr wrap="square" rtlCol="0">
            <a:spAutoFit/>
          </a:bodyPr>
          <a:lstStyle/>
          <a:p>
            <a:pPr algn="ctr"/>
            <a:r>
              <a:rPr lang="ru-RU" sz="1600" dirty="0">
                <a:ea typeface="Cambria" panose="02040503050406030204" pitchFamily="18" charset="0"/>
              </a:rPr>
              <a:t>ПРИРОДНОГО ГАЗА</a:t>
            </a:r>
            <a:endParaRPr lang="ro-RO" sz="1600" dirty="0">
              <a:ea typeface="Cambria" panose="02040503050406030204" pitchFamily="18" charset="0"/>
            </a:endParaRPr>
          </a:p>
        </p:txBody>
      </p:sp>
      <p:sp>
        <p:nvSpPr>
          <p:cNvPr id="18" name="TextBox 17"/>
          <p:cNvSpPr txBox="1"/>
          <p:nvPr/>
        </p:nvSpPr>
        <p:spPr>
          <a:xfrm>
            <a:off x="3680689" y="4224935"/>
            <a:ext cx="2614417" cy="338554"/>
          </a:xfrm>
          <a:prstGeom prst="rect">
            <a:avLst/>
          </a:prstGeom>
          <a:noFill/>
        </p:spPr>
        <p:txBody>
          <a:bodyPr wrap="square" rtlCol="0">
            <a:spAutoFit/>
          </a:bodyPr>
          <a:lstStyle/>
          <a:p>
            <a:pPr algn="ctr"/>
            <a:r>
              <a:rPr lang="ru-RU" sz="1600" dirty="0">
                <a:ea typeface="Cambria" panose="02040503050406030204" pitchFamily="18" charset="0"/>
              </a:rPr>
              <a:t>ТЕПЛОВОЙ ЭНЕРГЕТИКИ</a:t>
            </a:r>
            <a:r>
              <a:rPr lang="ro-RO" sz="1600" dirty="0">
                <a:ea typeface="Cambria" panose="02040503050406030204" pitchFamily="18" charset="0"/>
              </a:rPr>
              <a:t> </a:t>
            </a:r>
          </a:p>
        </p:txBody>
      </p:sp>
      <p:sp>
        <p:nvSpPr>
          <p:cNvPr id="19" name="TextBox 18"/>
          <p:cNvSpPr txBox="1"/>
          <p:nvPr/>
        </p:nvSpPr>
        <p:spPr>
          <a:xfrm>
            <a:off x="9030244" y="4224935"/>
            <a:ext cx="2195774" cy="830997"/>
          </a:xfrm>
          <a:prstGeom prst="rect">
            <a:avLst/>
          </a:prstGeom>
          <a:noFill/>
        </p:spPr>
        <p:txBody>
          <a:bodyPr wrap="square" rtlCol="0">
            <a:spAutoFit/>
          </a:bodyPr>
          <a:lstStyle/>
          <a:p>
            <a:pPr algn="ctr"/>
            <a:r>
              <a:rPr lang="ru-RU" sz="1600" dirty="0">
                <a:ea typeface="Cambria" panose="02040503050406030204" pitchFamily="18" charset="0"/>
              </a:rPr>
              <a:t>ПУБЛИЧНЫХ УСЛУГ ВОДОСНАБЖЕНИЯ И КАНАЛИЗАЦИИ</a:t>
            </a:r>
            <a:endParaRPr lang="ro-RO" sz="1600" dirty="0">
              <a:ea typeface="Cambria" panose="02040503050406030204" pitchFamily="18" charset="0"/>
            </a:endParaRPr>
          </a:p>
        </p:txBody>
      </p:sp>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1352" y="2222665"/>
            <a:ext cx="1848342" cy="1625485"/>
          </a:xfrm>
          <a:prstGeom prst="rect">
            <a:avLst/>
          </a:prstGeom>
        </p:spPr>
      </p:pic>
      <p:sp>
        <p:nvSpPr>
          <p:cNvPr id="21" name="TextBox 20"/>
          <p:cNvSpPr txBox="1"/>
          <p:nvPr/>
        </p:nvSpPr>
        <p:spPr>
          <a:xfrm>
            <a:off x="6295106" y="4234306"/>
            <a:ext cx="2614417" cy="338554"/>
          </a:xfrm>
          <a:prstGeom prst="rect">
            <a:avLst/>
          </a:prstGeom>
          <a:noFill/>
        </p:spPr>
        <p:txBody>
          <a:bodyPr wrap="square" rtlCol="0">
            <a:spAutoFit/>
          </a:bodyPr>
          <a:lstStyle/>
          <a:p>
            <a:pPr algn="ctr"/>
            <a:r>
              <a:rPr lang="ru-RU" sz="1600" dirty="0">
                <a:ea typeface="Cambria" panose="02040503050406030204" pitchFamily="18" charset="0"/>
              </a:rPr>
              <a:t>ЭЛЕКТРОЭНЕРГЕТИКИ</a:t>
            </a:r>
            <a:endParaRPr lang="ro-RO" sz="1600" dirty="0">
              <a:ea typeface="Cambria" panose="02040503050406030204" pitchFamily="18" charset="0"/>
            </a:endParaRPr>
          </a:p>
        </p:txBody>
      </p:sp>
      <p:sp>
        <p:nvSpPr>
          <p:cNvPr id="22" name="TextBox 21"/>
          <p:cNvSpPr txBox="1"/>
          <p:nvPr/>
        </p:nvSpPr>
        <p:spPr>
          <a:xfrm>
            <a:off x="2005262" y="6078488"/>
            <a:ext cx="3595616" cy="338554"/>
          </a:xfrm>
          <a:prstGeom prst="rect">
            <a:avLst/>
          </a:prstGeom>
          <a:noFill/>
        </p:spPr>
        <p:txBody>
          <a:bodyPr wrap="square" rtlCol="0">
            <a:spAutoFit/>
          </a:bodyPr>
          <a:lstStyle/>
          <a:p>
            <a:pPr algn="ctr"/>
            <a:r>
              <a:rPr lang="ru-RU" sz="1600" dirty="0">
                <a:ea typeface="Cambria" panose="02040503050406030204" pitchFamily="18" charset="0"/>
              </a:rPr>
              <a:t>ТРАНСПОРТА</a:t>
            </a:r>
            <a:endParaRPr lang="ro-RO" sz="1600" dirty="0">
              <a:ea typeface="Cambria" panose="02040503050406030204" pitchFamily="18" charset="0"/>
            </a:endParaRPr>
          </a:p>
        </p:txBody>
      </p:sp>
      <p:pic>
        <p:nvPicPr>
          <p:cNvPr id="23" name="Рисунок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2695" y="4181956"/>
            <a:ext cx="3024550" cy="1915015"/>
          </a:xfrm>
          <a:prstGeom prst="rect">
            <a:avLst/>
          </a:prstGeom>
        </p:spPr>
      </p:pic>
      <p:sp>
        <p:nvSpPr>
          <p:cNvPr id="24" name="TextBox 23"/>
          <p:cNvSpPr txBox="1"/>
          <p:nvPr/>
        </p:nvSpPr>
        <p:spPr>
          <a:xfrm>
            <a:off x="4647106" y="6078488"/>
            <a:ext cx="3595617" cy="338554"/>
          </a:xfrm>
          <a:prstGeom prst="rect">
            <a:avLst/>
          </a:prstGeom>
          <a:noFill/>
        </p:spPr>
        <p:txBody>
          <a:bodyPr wrap="square" rtlCol="0">
            <a:spAutoFit/>
          </a:bodyPr>
          <a:lstStyle/>
          <a:p>
            <a:pPr algn="ctr"/>
            <a:r>
              <a:rPr lang="ru-RU" sz="1600" dirty="0">
                <a:ea typeface="Cambria" panose="02040503050406030204" pitchFamily="18" charset="0"/>
              </a:rPr>
              <a:t>ПОЧТОВЫХ УСЛУГ</a:t>
            </a:r>
            <a:endParaRPr lang="ro-RO" sz="1600" dirty="0">
              <a:ea typeface="Cambria" panose="02040503050406030204" pitchFamily="18" charset="0"/>
            </a:endParaRPr>
          </a:p>
        </p:txBody>
      </p:sp>
      <p:pic>
        <p:nvPicPr>
          <p:cNvPr id="25" name="Рисунок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05690" y="4181956"/>
            <a:ext cx="1915015" cy="1915015"/>
          </a:xfrm>
          <a:prstGeom prst="rect">
            <a:avLst/>
          </a:prstGeom>
        </p:spPr>
      </p:pic>
      <p:sp>
        <p:nvSpPr>
          <p:cNvPr id="26" name="TextBox 25"/>
          <p:cNvSpPr txBox="1"/>
          <p:nvPr/>
        </p:nvSpPr>
        <p:spPr>
          <a:xfrm>
            <a:off x="7479150" y="6078488"/>
            <a:ext cx="2690199" cy="338554"/>
          </a:xfrm>
          <a:prstGeom prst="rect">
            <a:avLst/>
          </a:prstGeom>
          <a:noFill/>
        </p:spPr>
        <p:txBody>
          <a:bodyPr wrap="square" rtlCol="0">
            <a:spAutoFit/>
          </a:bodyPr>
          <a:lstStyle/>
          <a:p>
            <a:pPr algn="ctr"/>
            <a:r>
              <a:rPr lang="ru-RU" sz="1600" dirty="0">
                <a:ea typeface="Cambria" panose="02040503050406030204" pitchFamily="18" charset="0"/>
              </a:rPr>
              <a:t>ДОБЫЧА НЕФТИ И УГЛЯ</a:t>
            </a:r>
            <a:endParaRPr lang="ro-RO" sz="1600" dirty="0">
              <a:ea typeface="Cambria" panose="02040503050406030204" pitchFamily="18" charset="0"/>
            </a:endParaRPr>
          </a:p>
        </p:txBody>
      </p:sp>
      <p:pic>
        <p:nvPicPr>
          <p:cNvPr id="27" name="Рисунок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38835" y="4374591"/>
            <a:ext cx="1503057" cy="1503057"/>
          </a:xfrm>
          <a:prstGeom prst="rect">
            <a:avLst/>
          </a:prstGeom>
        </p:spPr>
      </p:pic>
    </p:spTree>
    <p:extLst>
      <p:ext uri="{BB962C8B-B14F-4D97-AF65-F5344CB8AC3E}">
        <p14:creationId xmlns:p14="http://schemas.microsoft.com/office/powerpoint/2010/main" val="30312053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Рамочное соглашение</a:t>
            </a:r>
            <a:endParaRPr lang="ro-RO" sz="3600" dirty="0"/>
          </a:p>
        </p:txBody>
      </p:sp>
      <p:sp>
        <p:nvSpPr>
          <p:cNvPr id="6" name="Объект 5"/>
          <p:cNvSpPr>
            <a:spLocks noGrp="1"/>
          </p:cNvSpPr>
          <p:nvPr>
            <p:ph idx="1"/>
          </p:nvPr>
        </p:nvSpPr>
        <p:spPr/>
        <p:txBody>
          <a:bodyPr>
            <a:normAutofit/>
          </a:bodyPr>
          <a:lstStyle/>
          <a:p>
            <a:pPr algn="just"/>
            <a:r>
              <a:rPr lang="ro-MD" sz="1800" dirty="0"/>
              <a:t>P</a:t>
            </a:r>
            <a:r>
              <a:rPr lang="ru-RU" sz="1800" dirty="0"/>
              <a:t>амочное соглашение заключается между закупающим субъектом/закупающими субъектоми и экономическим оператором/экономическими операторами, которые были отобраны согласно требованиям, предусмотренным в документации по присуждению.</a:t>
            </a:r>
            <a:r>
              <a:rPr lang="ro-MD" sz="1800" dirty="0"/>
              <a:t> </a:t>
            </a:r>
          </a:p>
          <a:p>
            <a:pPr algn="just"/>
            <a:r>
              <a:rPr lang="ru-RU" sz="1800" dirty="0"/>
              <a:t>В документации по присуждению закупающий субъект устанавливает, при необходимости, критерий присуждения последующего договора, а также объективные критерии для установления экономического оператора в случае прямого отбора.</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17994154"/>
      </p:ext>
    </p:extLst>
  </p:cSld>
  <p:clrMapOvr>
    <a:overrideClrMapping bg1="lt1" tx1="dk1" bg2="lt2" tx2="dk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Рамочное соглашение</a:t>
            </a:r>
            <a:endParaRPr lang="ro-RO" sz="3600" dirty="0"/>
          </a:p>
        </p:txBody>
      </p:sp>
      <p:sp>
        <p:nvSpPr>
          <p:cNvPr id="6" name="Объект 5"/>
          <p:cNvSpPr>
            <a:spLocks noGrp="1"/>
          </p:cNvSpPr>
          <p:nvPr>
            <p:ph idx="1"/>
          </p:nvPr>
        </p:nvSpPr>
        <p:spPr/>
        <p:txBody>
          <a:bodyPr>
            <a:normAutofit/>
          </a:bodyPr>
          <a:lstStyle/>
          <a:p>
            <a:pPr lvl="0"/>
            <a:r>
              <a:rPr lang="ru-RU" sz="1800" dirty="0"/>
              <a:t>В случае возобновления конкуренции должны соблюдаться следующие процедурные правила:</a:t>
            </a:r>
            <a:r>
              <a:rPr lang="ro-MD" sz="1800" dirty="0"/>
              <a:t>                   </a:t>
            </a:r>
            <a:endParaRPr lang="ru-RU" sz="1800" dirty="0"/>
          </a:p>
          <a:p>
            <a:pPr>
              <a:buFont typeface="Wingdings" panose="05000000000000000000" pitchFamily="2" charset="2"/>
              <a:buChar char="Ø"/>
            </a:pPr>
            <a:r>
              <a:rPr lang="ru-RU" sz="1800" dirty="0"/>
              <a:t>закупающий субъект передает в письменной форме одновременно всем экономическим операторам, подписавшим рамочное соглашение, приглашение к участию в повторной подаче оферт. Приглашение к участию в повторной подаче оферт должно содержать как минимум следующую информацию:</a:t>
            </a:r>
          </a:p>
          <a:p>
            <a:pPr marL="0" indent="0">
              <a:buNone/>
            </a:pPr>
            <a:r>
              <a:rPr lang="it-IT" sz="1800" dirty="0"/>
              <a:t>a) </a:t>
            </a:r>
            <a:r>
              <a:rPr lang="ru-RU" sz="1800" dirty="0"/>
              <a:t>объемы и особые элементы, которые будут являться предметом договора, подлежащего присуждению</a:t>
            </a:r>
            <a:r>
              <a:rPr lang="it-IT" sz="1800" dirty="0"/>
              <a:t>;</a:t>
            </a:r>
            <a:endParaRPr lang="ru-RU" sz="1800" dirty="0"/>
          </a:p>
          <a:p>
            <a:pPr marL="0" indent="0">
              <a:buNone/>
            </a:pPr>
            <a:r>
              <a:rPr lang="it-IT" sz="1800" dirty="0"/>
              <a:t>b) </a:t>
            </a:r>
            <a:r>
              <a:rPr lang="ru-RU" sz="1800" dirty="0"/>
              <a:t>элементы/условия, являющиеся предметом возобновления конкуренции, критерии присуждения и факторы оценки, при необходимости, которые должны быть применены для определения экономического оператора, которому будет присужден договор, как предусмотрено в документации по присуждению и заключенном рамочном соголашении</a:t>
            </a:r>
            <a:r>
              <a:rPr lang="ro-MD" sz="1800" dirty="0"/>
              <a:t>.</a:t>
            </a:r>
            <a:endParaRPr lang="ru-RU" sz="1800" dirty="0"/>
          </a:p>
          <a:p>
            <a:pPr algn="just"/>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5896020"/>
      </p:ext>
    </p:extLst>
  </p:cSld>
  <p:clrMapOvr>
    <a:overrideClrMapping bg1="lt1" tx1="dk1" bg2="lt2" tx2="dk2" accent1="accent1" accent2="accent2" accent3="accent3" accent4="accent4" accent5="accent5" accent6="accent6" hlink="hlink" folHlink="folHlink"/>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Рамочное соглашение</a:t>
            </a:r>
            <a:endParaRPr lang="ro-RO" sz="3600" dirty="0"/>
          </a:p>
        </p:txBody>
      </p:sp>
      <p:sp>
        <p:nvSpPr>
          <p:cNvPr id="6" name="Объект 5"/>
          <p:cNvSpPr>
            <a:spLocks noGrp="1"/>
          </p:cNvSpPr>
          <p:nvPr>
            <p:ph idx="1"/>
          </p:nvPr>
        </p:nvSpPr>
        <p:spPr/>
        <p:txBody>
          <a:bodyPr>
            <a:normAutofit/>
          </a:bodyPr>
          <a:lstStyle/>
          <a:p>
            <a:pPr algn="just"/>
            <a:r>
              <a:rPr lang="ru-RU" sz="1800" dirty="0"/>
              <a:t>Элементы, составляющие предмет повторной подачи оферт, могут относиться к цене, срокам поставки товаров/оказания услуг/выполнения работ, техническим характеристикам, качественному уровню и/или к любому другому подобному, в том случае если они были предусмотрены в документации по присуждению и в рамочном соглашении.</a:t>
            </a:r>
            <a:endParaRPr lang="ro-MD" sz="1800" dirty="0"/>
          </a:p>
          <a:p>
            <a:pPr lvl="0" algn="just"/>
            <a:r>
              <a:rPr lang="ru-RU" sz="1800" dirty="0"/>
              <a:t>Если экономический оператор или ни один из экономических операторов, с которыми закупающий субъект заключил рамочное соглашение, которым закупающий субъект передает приглашение к участию в повторной подаче оферт для заключения последующего договора, согласно срокам и условиям, установленным в заключенном рамочном соглашении, не имеет/имеют возможности ответить на данное приглашение, закупающий субъект вправе инициировать новую процедуру присуждения для закупки всего необходимого количества в рамках соответствующего последующего договора.</a:t>
            </a:r>
          </a:p>
          <a:p>
            <a:pPr algn="just"/>
            <a:r>
              <a:rPr lang="ru-RU" sz="1800" dirty="0"/>
              <a:t>Отчет о присуждении последующих договоров передается для опубликования в Бюллетене государственных закупок ежеквартально</a:t>
            </a:r>
            <a:r>
              <a:rPr lang="it-IT" sz="1800" dirty="0"/>
              <a:t>.</a:t>
            </a:r>
            <a:endParaRPr lang="ru-RU"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0232532"/>
      </p:ext>
    </p:extLst>
  </p:cSld>
  <p:clrMapOvr>
    <a:overrideClrMapping bg1="lt1" tx1="dk1" bg2="lt2" tx2="dk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dirty="0"/>
              <a:t>Работа в группе</a:t>
            </a:r>
            <a:endParaRPr lang="ro-RO" sz="3600" dirty="0"/>
          </a:p>
        </p:txBody>
      </p:sp>
      <p:sp>
        <p:nvSpPr>
          <p:cNvPr id="6" name="Объект 5"/>
          <p:cNvSpPr>
            <a:spLocks noGrp="1"/>
          </p:cNvSpPr>
          <p:nvPr>
            <p:ph idx="1"/>
          </p:nvPr>
        </p:nvSpPr>
        <p:spPr/>
        <p:txBody>
          <a:bodyPr>
            <a:normAutofit/>
          </a:bodyPr>
          <a:lstStyle/>
          <a:p>
            <a:pPr algn="just"/>
            <a:endParaRPr lang="en-US" dirty="0"/>
          </a:p>
          <a:p>
            <a:pPr algn="just"/>
            <a:r>
              <a:rPr lang="ru-RU" sz="1800" b="1" dirty="0"/>
              <a:t>Аудитория разделяется на 3 группы.</a:t>
            </a:r>
          </a:p>
          <a:p>
            <a:pPr algn="just">
              <a:buFont typeface="Wingdings" panose="05000000000000000000" pitchFamily="2" charset="2"/>
              <a:buChar char="Ø"/>
            </a:pPr>
            <a:r>
              <a:rPr lang="ru-RU" sz="1800" dirty="0"/>
              <a:t>Каждая группа заполняет документацию по присуждению относительно процедуры, для которой было заполнено объявление на участие</a:t>
            </a:r>
            <a:r>
              <a:rPr lang="ro-MD" sz="1800" dirty="0"/>
              <a:t>.</a:t>
            </a:r>
          </a:p>
          <a:p>
            <a:pPr marL="514350" indent="-514350" algn="just">
              <a:buAutoNum type="arabicPeriod"/>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7896397"/>
      </p:ext>
    </p:extLst>
  </p:cSld>
  <p:clrMapOvr>
    <a:overrideClrMapping bg1="lt1" tx1="dk1" bg2="lt2" tx2="dk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ПРИСУЖДЕНИЕ ДОГОВОРА</a:t>
            </a:r>
            <a:endParaRPr lang="ro-RO" sz="3600" dirty="0"/>
          </a:p>
        </p:txBody>
      </p:sp>
      <p:sp>
        <p:nvSpPr>
          <p:cNvPr id="6" name="Объект 5"/>
          <p:cNvSpPr>
            <a:spLocks noGrp="1"/>
          </p:cNvSpPr>
          <p:nvPr>
            <p:ph idx="1"/>
          </p:nvPr>
        </p:nvSpPr>
        <p:spPr/>
        <p:txBody>
          <a:bodyPr>
            <a:normAutofit/>
          </a:bodyPr>
          <a:lstStyle/>
          <a:p>
            <a:pPr algn="just"/>
            <a:r>
              <a:rPr lang="ru-RU" sz="1800" dirty="0"/>
              <a:t>Рассмотрение, оценка и сравнение оферт осуществляются без участия оферентов и других неуполномоченных лиц. </a:t>
            </a:r>
          </a:p>
          <a:p>
            <a:pPr algn="just"/>
            <a:r>
              <a:rPr lang="ru-RU" sz="1800" dirty="0"/>
              <a:t>Закупающий субъект определяет выигравшую оферту/выигравшие оферты, используя критерий присуждения и факторы оценки, предусмотренные в документации по присуждению. </a:t>
            </a:r>
          </a:p>
          <a:p>
            <a:pPr algn="just"/>
            <a:r>
              <a:rPr lang="ru-RU" sz="1800" dirty="0"/>
              <a:t>Закупающий субъект не допускает изменения оферты, в том числе ее цены, направленного на то, чтобы сделать оферту отвечающей требованиям, которым она первоначально не соответствовала. </a:t>
            </a:r>
          </a:p>
          <a:p>
            <a:pPr algn="just"/>
            <a:r>
              <a:rPr lang="ru-RU" sz="1800" dirty="0"/>
              <a:t>До завершения оценки закупающий субъект не должен раскрывать оферентам или иным лицам, не участвующим официально в процедуре присуждения, информацию о рассмотрении, оценке и сравнении оферт.        </a:t>
            </a:r>
            <a:endParaRPr lang="en-US" sz="1800" dirty="0"/>
          </a:p>
          <a:p>
            <a:pPr algn="just"/>
            <a:r>
              <a:rPr lang="ru-RU" sz="1800" dirty="0"/>
              <a:t>Оценка оферт завершается c принятием решения о присуждении договора о закупках/рамочного соглашения или об аннулировании процедуры присуждения.       </a:t>
            </a:r>
            <a:endParaRPr lang="en-US" sz="1800"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5584625"/>
      </p:ext>
    </p:extLst>
  </p:cSld>
  <p:clrMapOvr>
    <a:overrideClrMapping bg1="lt1" tx1="dk1" bg2="lt2" tx2="dk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ПРИСУЖДЕНИЕ ДОГОВОРА</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90034" y="2851334"/>
            <a:ext cx="9497961" cy="2031325"/>
          </a:xfrm>
          <a:prstGeom prst="rect">
            <a:avLst/>
          </a:prstGeom>
          <a:noFill/>
        </p:spPr>
        <p:txBody>
          <a:bodyPr wrap="square" rtlCol="0">
            <a:spAutoFit/>
          </a:bodyPr>
          <a:lstStyle/>
          <a:p>
            <a:pPr algn="just"/>
            <a:r>
              <a:rPr lang="ru-RU" b="1" dirty="0">
                <a:solidFill>
                  <a:srgbClr val="002060"/>
                </a:solidFill>
              </a:rPr>
              <a:t>Оферта с анормально заниженной ценой</a:t>
            </a:r>
          </a:p>
          <a:p>
            <a:pPr algn="just"/>
            <a:r>
              <a:rPr lang="ru-RU" dirty="0">
                <a:solidFill>
                  <a:srgbClr val="002060"/>
                </a:solidFill>
              </a:rPr>
              <a:t>Офертой с анормально заниженной ценой может быть предложение продажи товаров, выполнения работ или оказания услуг по цене, значительно заниженной в сравнении с офертами других оферентов либо в отношении товаров, работ или услуг, подлежащих поставке, выполнению или оказанию, в ситуации, когда оференту не удается подтвердить наличие у него доступа к особым технологиям или более выгодным рыночным условиям, которые позволили бы ему предложить столь заниженную цену оферты.</a:t>
            </a:r>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7995" y="2135565"/>
            <a:ext cx="2604005" cy="2604005"/>
          </a:xfrm>
          <a:prstGeom prst="rect">
            <a:avLst/>
          </a:prstGeom>
        </p:spPr>
      </p:pic>
    </p:spTree>
    <p:extLst>
      <p:ext uri="{BB962C8B-B14F-4D97-AF65-F5344CB8AC3E}">
        <p14:creationId xmlns:p14="http://schemas.microsoft.com/office/powerpoint/2010/main" val="13755587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smtClean="0">
                <a:solidFill>
                  <a:srgbClr val="0070C0"/>
                </a:solidFill>
                <a:latin typeface="Calibri" pitchFamily="34" charset="0"/>
              </a:rPr>
              <a:t>ГЛАСНОСТЬ И ПРОЗРАЧНОСТЬ</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307425" y="1617117"/>
            <a:ext cx="8581873" cy="4031873"/>
          </a:xfrm>
          <a:prstGeom prst="rect">
            <a:avLst/>
          </a:prstGeom>
          <a:noFill/>
        </p:spPr>
        <p:txBody>
          <a:bodyPr wrap="square" rtlCol="0">
            <a:spAutoFit/>
          </a:bodyPr>
          <a:lstStyle/>
          <a:p>
            <a:r>
              <a:rPr lang="ru-RU" sz="1600" b="1" dirty="0">
                <a:solidFill>
                  <a:srgbClr val="002060"/>
                </a:solidFill>
              </a:rPr>
              <a:t>Информирование и присуждение договора о секторальны закупках</a:t>
            </a:r>
            <a:r>
              <a:rPr lang="ro-MD" sz="1600" b="1" dirty="0">
                <a:solidFill>
                  <a:srgbClr val="002060"/>
                </a:solidFill>
              </a:rPr>
              <a:t> </a:t>
            </a:r>
          </a:p>
          <a:p>
            <a:pPr algn="just"/>
            <a:endParaRPr lang="ro-MD" sz="1600" b="1" dirty="0">
              <a:solidFill>
                <a:srgbClr val="002060"/>
              </a:solidFill>
            </a:endParaRPr>
          </a:p>
          <a:p>
            <a:pPr algn="just"/>
            <a:r>
              <a:rPr lang="ru-RU" sz="1600" b="1" dirty="0">
                <a:solidFill>
                  <a:srgbClr val="002060"/>
                </a:solidFill>
              </a:rPr>
              <a:t>Закупающий субъект обязан информировать экономических операторов</a:t>
            </a:r>
            <a:r>
              <a:rPr lang="ru-RU" sz="1600" dirty="0">
                <a:solidFill>
                  <a:srgbClr val="002060"/>
                </a:solidFill>
              </a:rPr>
              <a:t>, вовлеченных в процедуру присуждения, </a:t>
            </a:r>
            <a:r>
              <a:rPr lang="ru-RU" sz="1600" b="1" dirty="0">
                <a:solidFill>
                  <a:srgbClr val="002060"/>
                </a:solidFill>
              </a:rPr>
              <a:t>о решениях относительно результатов отбора, результатов процедуры присуждения договора</a:t>
            </a:r>
            <a:r>
              <a:rPr lang="ru-RU" sz="1600" dirty="0">
                <a:solidFill>
                  <a:srgbClr val="002060"/>
                </a:solidFill>
              </a:rPr>
              <a:t> о секторальных закупках </a:t>
            </a:r>
            <a:r>
              <a:rPr lang="ru-RU" sz="1600" b="1" dirty="0">
                <a:solidFill>
                  <a:srgbClr val="002060"/>
                </a:solidFill>
              </a:rPr>
              <a:t>или заключения рамочного соглашения, приема в динамичную систему закупок, результатов конкурса решений либо</a:t>
            </a:r>
            <a:r>
              <a:rPr lang="ru-RU" sz="1600" dirty="0">
                <a:solidFill>
                  <a:srgbClr val="002060"/>
                </a:solidFill>
              </a:rPr>
              <a:t>, по необходимости, </a:t>
            </a:r>
            <a:r>
              <a:rPr lang="ru-RU" sz="1600" b="1" dirty="0">
                <a:solidFill>
                  <a:srgbClr val="002060"/>
                </a:solidFill>
              </a:rPr>
              <a:t>аннулирования процедуры присуждения </a:t>
            </a:r>
            <a:r>
              <a:rPr lang="ru-RU" sz="1600" dirty="0">
                <a:solidFill>
                  <a:srgbClr val="002060"/>
                </a:solidFill>
              </a:rPr>
              <a:t>и возможного инициирования новой процедуры в письменной форме и в кратчайшие сроки, </a:t>
            </a:r>
            <a:r>
              <a:rPr lang="ru-RU" sz="1600" b="1" dirty="0">
                <a:solidFill>
                  <a:srgbClr val="002060"/>
                </a:solidFill>
              </a:rPr>
              <a:t>но не позднее </a:t>
            </a:r>
            <a:r>
              <a:rPr lang="ro-MD" sz="1600" b="1" dirty="0">
                <a:solidFill>
                  <a:srgbClr val="002060"/>
                </a:solidFill>
              </a:rPr>
              <a:t>3</a:t>
            </a:r>
            <a:r>
              <a:rPr lang="ru-RU" sz="1600" b="1" dirty="0">
                <a:solidFill>
                  <a:srgbClr val="002060"/>
                </a:solidFill>
              </a:rPr>
              <a:t> рабочих дней </a:t>
            </a:r>
            <a:r>
              <a:rPr lang="ru-RU" sz="1600" dirty="0">
                <a:solidFill>
                  <a:srgbClr val="002060"/>
                </a:solidFill>
              </a:rPr>
              <a:t>после вынесения данных решений</a:t>
            </a:r>
            <a:r>
              <a:rPr lang="ro-MD" sz="1600" dirty="0">
                <a:solidFill>
                  <a:srgbClr val="002060"/>
                </a:solidFill>
              </a:rPr>
              <a:t>.</a:t>
            </a:r>
            <a:r>
              <a:rPr lang="ro-RO" sz="1600" dirty="0">
                <a:solidFill>
                  <a:srgbClr val="002060"/>
                </a:solidFill>
              </a:rPr>
              <a:t>   </a:t>
            </a:r>
          </a:p>
          <a:p>
            <a:pPr algn="just"/>
            <a:r>
              <a:rPr lang="ro-RO" sz="1600" dirty="0">
                <a:solidFill>
                  <a:srgbClr val="002060"/>
                </a:solidFill>
              </a:rPr>
              <a:t>                          </a:t>
            </a:r>
          </a:p>
          <a:p>
            <a:pPr algn="just"/>
            <a:r>
              <a:rPr lang="ru-RU" sz="1600" dirty="0">
                <a:solidFill>
                  <a:srgbClr val="002060"/>
                </a:solidFill>
              </a:rPr>
              <a:t>В то же время,</a:t>
            </a:r>
            <a:r>
              <a:rPr lang="ro-RO" sz="1600" dirty="0">
                <a:solidFill>
                  <a:srgbClr val="002060"/>
                </a:solidFill>
              </a:rPr>
              <a:t> </a:t>
            </a:r>
            <a:r>
              <a:rPr lang="ru-RU" sz="1600" dirty="0">
                <a:solidFill>
                  <a:srgbClr val="002060"/>
                </a:solidFill>
              </a:rPr>
              <a:t>закупающий субъект </a:t>
            </a:r>
            <a:r>
              <a:rPr lang="ru-RU" sz="1600" b="1" dirty="0">
                <a:solidFill>
                  <a:srgbClr val="002060"/>
                </a:solidFill>
              </a:rPr>
              <a:t>обязан проинформировать оферентов/кандидатов, оферта которых отклонена/не признан</a:t>
            </a:r>
            <a:r>
              <a:rPr lang="ru-RU" sz="1600" dirty="0">
                <a:solidFill>
                  <a:srgbClr val="002060"/>
                </a:solidFill>
              </a:rPr>
              <a:t>а </a:t>
            </a:r>
            <a:r>
              <a:rPr lang="ru-RU" sz="1600" b="1" dirty="0">
                <a:solidFill>
                  <a:srgbClr val="002060"/>
                </a:solidFill>
              </a:rPr>
              <a:t>выигравшей или кандидатуры которых отвергнуты</a:t>
            </a:r>
            <a:r>
              <a:rPr lang="ru-RU" sz="1600" dirty="0">
                <a:solidFill>
                  <a:srgbClr val="002060"/>
                </a:solidFill>
              </a:rPr>
              <a:t>, о причинах, на основании которых принято такое решение</a:t>
            </a:r>
            <a:r>
              <a:rPr lang="ro-MD" sz="1600" dirty="0">
                <a:solidFill>
                  <a:srgbClr val="002060"/>
                </a:solidFill>
              </a:rPr>
              <a:t>.</a:t>
            </a:r>
            <a:r>
              <a:rPr lang="ro-RO" sz="1600" dirty="0">
                <a:solidFill>
                  <a:srgbClr val="002060"/>
                </a:solidFill>
              </a:rPr>
              <a:t>                      </a:t>
            </a:r>
          </a:p>
          <a:p>
            <a:pPr algn="just"/>
            <a:endParaRPr lang="ro-RO" sz="1600" dirty="0">
              <a:solidFill>
                <a:srgbClr val="002060"/>
              </a:solidFill>
            </a:endParaRPr>
          </a:p>
          <a:p>
            <a:pPr algn="just"/>
            <a:endParaRPr lang="ro-RO" sz="1600" dirty="0">
              <a:solidFill>
                <a:srgbClr val="002060"/>
              </a:solidFill>
            </a:endParaRPr>
          </a:p>
          <a:p>
            <a:pPr algn="just"/>
            <a:r>
              <a:rPr lang="ro-RO" sz="1600" dirty="0">
                <a:solidFill>
                  <a:srgbClr val="002060"/>
                </a:solidFill>
              </a:rPr>
              <a:t>   </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8965" y="2433484"/>
            <a:ext cx="2993035" cy="2661844"/>
          </a:xfrm>
          <a:prstGeom prst="rect">
            <a:avLst/>
          </a:prstGeom>
        </p:spPr>
      </p:pic>
    </p:spTree>
    <p:extLst>
      <p:ext uri="{BB962C8B-B14F-4D97-AF65-F5344CB8AC3E}">
        <p14:creationId xmlns:p14="http://schemas.microsoft.com/office/powerpoint/2010/main" val="26581190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ГЛАСНОСТЬ И ПРОЗРАЧНОСТЬ</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0682" y="1161229"/>
            <a:ext cx="8867010" cy="5262979"/>
          </a:xfrm>
          <a:prstGeom prst="rect">
            <a:avLst/>
          </a:prstGeom>
          <a:noFill/>
        </p:spPr>
        <p:txBody>
          <a:bodyPr wrap="square" rtlCol="0">
            <a:spAutoFit/>
          </a:bodyPr>
          <a:lstStyle/>
          <a:p>
            <a:r>
              <a:rPr lang="ru-RU" sz="1600" b="1" dirty="0">
                <a:solidFill>
                  <a:srgbClr val="002060"/>
                </a:solidFill>
              </a:rPr>
              <a:t>Сроки заключения договоров о секторальных закупках</a:t>
            </a:r>
            <a:endParaRPr lang="ro-MD" sz="1600" b="1" dirty="0">
              <a:solidFill>
                <a:srgbClr val="002060"/>
              </a:solidFill>
            </a:endParaRPr>
          </a:p>
          <a:p>
            <a:endParaRPr lang="ro-RO" sz="1600" dirty="0">
              <a:solidFill>
                <a:srgbClr val="002060"/>
              </a:solidFill>
            </a:endParaRPr>
          </a:p>
          <a:p>
            <a:pPr algn="just"/>
            <a:r>
              <a:rPr lang="ru-RU" sz="1600" dirty="0">
                <a:solidFill>
                  <a:srgbClr val="002060"/>
                </a:solidFill>
              </a:rPr>
              <a:t>Договоры о закупках/рамочные соглашения, подпадающие под действие Закона № 74/2020, могут заключаться только по истечении </a:t>
            </a:r>
            <a:r>
              <a:rPr lang="ru-RU" sz="1600" b="1" dirty="0">
                <a:solidFill>
                  <a:srgbClr val="002060"/>
                </a:solidFill>
              </a:rPr>
              <a:t>11 дней</a:t>
            </a:r>
            <a:r>
              <a:rPr lang="ro-MD" sz="1600" dirty="0">
                <a:solidFill>
                  <a:srgbClr val="002060"/>
                </a:solidFill>
              </a:rPr>
              <a:t> </a:t>
            </a:r>
            <a:r>
              <a:rPr lang="ru-RU" sz="1600" dirty="0">
                <a:solidFill>
                  <a:srgbClr val="002060"/>
                </a:solidFill>
              </a:rPr>
              <a:t>с даты передачи сообщения о результатах применения процедуры присуждения. Все другие договора о закупках/рамочные соглашения, подпадающие под действие вышеупомянутого закона, заключенные до указанного срока, признаются недействительными.</a:t>
            </a:r>
            <a:endParaRPr lang="ro-RO" sz="1600" dirty="0">
              <a:solidFill>
                <a:srgbClr val="002060"/>
              </a:solidFill>
            </a:endParaRPr>
          </a:p>
          <a:p>
            <a:pPr algn="just"/>
            <a:endParaRPr lang="ro-RO" sz="1600" dirty="0">
              <a:solidFill>
                <a:srgbClr val="002060"/>
              </a:solidFill>
            </a:endParaRPr>
          </a:p>
          <a:p>
            <a:pPr algn="just"/>
            <a:r>
              <a:rPr lang="ru-RU" sz="1600" dirty="0">
                <a:solidFill>
                  <a:srgbClr val="002060"/>
                </a:solidFill>
              </a:rPr>
              <a:t> В то же время, соблюдение срока в 11 дней, является факультативным в следующих случаях:</a:t>
            </a:r>
            <a:endParaRPr lang="ro-RO" sz="1600" dirty="0">
              <a:solidFill>
                <a:srgbClr val="002060"/>
              </a:solidFill>
            </a:endParaRPr>
          </a:p>
          <a:p>
            <a:pPr algn="just"/>
            <a:endParaRPr lang="ro-RO" sz="1600" dirty="0">
              <a:solidFill>
                <a:srgbClr val="002060"/>
              </a:solidFill>
            </a:endParaRPr>
          </a:p>
          <a:p>
            <a:pPr algn="just"/>
            <a:r>
              <a:rPr lang="ro-RO" sz="1600" dirty="0">
                <a:solidFill>
                  <a:srgbClr val="002060"/>
                </a:solidFill>
              </a:rPr>
              <a:t>a) </a:t>
            </a:r>
            <a:r>
              <a:rPr lang="ru-RU" sz="1600" dirty="0">
                <a:solidFill>
                  <a:srgbClr val="002060"/>
                </a:solidFill>
              </a:rPr>
              <a:t>когда договор о закупках присуждается вследствие проведения процедуры переговоров без предварительного опубликования объявления на участие</a:t>
            </a:r>
            <a:r>
              <a:rPr lang="ro-RO" sz="1600" dirty="0">
                <a:solidFill>
                  <a:srgbClr val="002060"/>
                </a:solidFill>
              </a:rPr>
              <a:t>;</a:t>
            </a:r>
          </a:p>
          <a:p>
            <a:pPr algn="just"/>
            <a:endParaRPr lang="ro-RO" sz="1600" dirty="0">
              <a:solidFill>
                <a:srgbClr val="002060"/>
              </a:solidFill>
            </a:endParaRPr>
          </a:p>
          <a:p>
            <a:pPr algn="just"/>
            <a:r>
              <a:rPr lang="ro-RO" sz="1600" dirty="0">
                <a:solidFill>
                  <a:srgbClr val="002060"/>
                </a:solidFill>
              </a:rPr>
              <a:t>b) </a:t>
            </a:r>
            <a:r>
              <a:rPr lang="ru-RU" sz="1600" dirty="0">
                <a:solidFill>
                  <a:srgbClr val="002060"/>
                </a:solidFill>
              </a:rPr>
              <a:t>когда соответствующие договор о закупках/рамочное соглашение подлежат заключению с экономическим оператором, который был единственным оферентом в рамках процедуры присуждения, и не имеется других экономических операторов, вовлеченных в соответствующую процедуру присуждения</a:t>
            </a:r>
            <a:r>
              <a:rPr lang="ro-RO" sz="1600" dirty="0">
                <a:solidFill>
                  <a:srgbClr val="002060"/>
                </a:solidFill>
              </a:rPr>
              <a:t>;</a:t>
            </a:r>
          </a:p>
          <a:p>
            <a:pPr algn="just"/>
            <a:endParaRPr lang="ro-RO" sz="1600" dirty="0">
              <a:solidFill>
                <a:srgbClr val="002060"/>
              </a:solidFill>
            </a:endParaRPr>
          </a:p>
          <a:p>
            <a:pPr algn="just"/>
            <a:r>
              <a:rPr lang="ro-RO" sz="1600" dirty="0">
                <a:solidFill>
                  <a:srgbClr val="002060"/>
                </a:solidFill>
              </a:rPr>
              <a:t>c) </a:t>
            </a:r>
            <a:r>
              <a:rPr lang="ru-RU" sz="1600" dirty="0">
                <a:solidFill>
                  <a:srgbClr val="002060"/>
                </a:solidFill>
              </a:rPr>
              <a:t>когда присуждается договор, следующий из рамочного соглашения, или договор вследствие использования динамичной системы закупок</a:t>
            </a:r>
            <a:r>
              <a:rPr lang="ro-RO" sz="1600" dirty="0">
                <a:solidFill>
                  <a:srgbClr val="002060"/>
                </a:solidFill>
              </a:rPr>
              <a:t>.</a:t>
            </a:r>
          </a:p>
          <a:p>
            <a:pPr marL="285750" indent="-285750" algn="just">
              <a:buFontTx/>
              <a:buChar char="-"/>
            </a:pPr>
            <a:endParaRPr lang="ro-RO" sz="1600" dirty="0">
              <a:solidFill>
                <a:srgbClr val="002060"/>
              </a:solidFill>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7694" y="2176610"/>
            <a:ext cx="2979167" cy="2493552"/>
          </a:xfrm>
          <a:prstGeom prst="rect">
            <a:avLst/>
          </a:prstGeom>
        </p:spPr>
      </p:pic>
    </p:spTree>
    <p:extLst>
      <p:ext uri="{BB962C8B-B14F-4D97-AF65-F5344CB8AC3E}">
        <p14:creationId xmlns:p14="http://schemas.microsoft.com/office/powerpoint/2010/main" val="29552878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ДОГОВОР О СЕКТОРАЛЬНЫХ ЗАКУПКАХ</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137792" y="2758952"/>
            <a:ext cx="9497961" cy="2831544"/>
          </a:xfrm>
          <a:prstGeom prst="rect">
            <a:avLst/>
          </a:prstGeom>
          <a:noFill/>
        </p:spPr>
        <p:txBody>
          <a:bodyPr wrap="square" rtlCol="0">
            <a:spAutoFit/>
          </a:bodyPr>
          <a:lstStyle/>
          <a:p>
            <a:pPr algn="just"/>
            <a:r>
              <a:rPr lang="ru-RU" b="1" dirty="0">
                <a:solidFill>
                  <a:srgbClr val="002060"/>
                </a:solidFill>
              </a:rPr>
              <a:t>Особые условия исполнения договора о секторальных закупках </a:t>
            </a:r>
            <a:r>
              <a:rPr lang="ru-RU" dirty="0">
                <a:solidFill>
                  <a:srgbClr val="002060"/>
                </a:solidFill>
              </a:rPr>
              <a:t>должны быть предусмотрены в объявлении/приглашении на участие или в техническом задании. Они могут быть направлены, в частности, на содействие профессиональной подготовке на рабочем месте, трудоустройство безработных, молодежи и лиц, испытывающих трудности с интеграцией, снижение уровня безработицы, профессиональную подготовку безработных и молодежи, охрану окружающей среды, улучшение условий и безопасности труда, развитие сельской местности и профессиональную подготовку работников сельского хозяйства, защиту и поддержку малых и средних предприятий, в том числе в течение периода исполнения договора и на условиях субподряда.</a:t>
            </a:r>
            <a:endParaRPr lang="ro-RO" dirty="0">
              <a:solidFill>
                <a:srgbClr val="002060"/>
              </a:solidFill>
            </a:endParaRPr>
          </a:p>
          <a:p>
            <a:pPr algn="just"/>
            <a:endParaRPr lang="ro-RO" sz="1600" dirty="0">
              <a:solidFill>
                <a:srgbClr val="002060"/>
              </a:solidFill>
            </a:endParaRP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5130" y="2311689"/>
            <a:ext cx="3096681" cy="2751956"/>
          </a:xfrm>
          <a:prstGeom prst="rect">
            <a:avLst/>
          </a:prstGeom>
        </p:spPr>
      </p:pic>
    </p:spTree>
    <p:extLst>
      <p:ext uri="{BB962C8B-B14F-4D97-AF65-F5344CB8AC3E}">
        <p14:creationId xmlns:p14="http://schemas.microsoft.com/office/powerpoint/2010/main" val="38408999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200" b="1" dirty="0">
                <a:solidFill>
                  <a:srgbClr val="0070C0"/>
                </a:solidFill>
                <a:latin typeface="Calibri" pitchFamily="34" charset="0"/>
              </a:rPr>
              <a:t>ДОГОВОР О СЕКТОРАЛЬНЫХ ЗАКУПКАХ</a:t>
            </a:r>
            <a:endParaRPr lang="ro-RO" sz="32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graphicFrame>
        <p:nvGraphicFramePr>
          <p:cNvPr id="4" name="Схема 3"/>
          <p:cNvGraphicFramePr/>
          <p:nvPr>
            <p:extLst>
              <p:ext uri="{D42A27DB-BD31-4B8C-83A1-F6EECF244321}">
                <p14:modId xmlns:p14="http://schemas.microsoft.com/office/powerpoint/2010/main" val="4125531425"/>
              </p:ext>
            </p:extLst>
          </p:nvPr>
        </p:nvGraphicFramePr>
        <p:xfrm>
          <a:off x="0" y="913466"/>
          <a:ext cx="12191999" cy="56440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13108396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СЕКТОРАЛЬНЫЕ ВИДЫ ДЕЯТЕЛЬНОСТИ</a:t>
            </a:r>
            <a:endParaRPr lang="ro-RO" sz="3600" b="1" dirty="0">
              <a:solidFill>
                <a:schemeClr val="tx1"/>
              </a:solidFill>
              <a:latin typeface="Calibri" panose="020F0502020204030204"/>
            </a:endParaRPr>
          </a:p>
        </p:txBody>
      </p:sp>
      <p:sp>
        <p:nvSpPr>
          <p:cNvPr id="33" name="TextBox 32"/>
          <p:cNvSpPr txBox="1"/>
          <p:nvPr/>
        </p:nvSpPr>
        <p:spPr>
          <a:xfrm>
            <a:off x="5667539" y="2723204"/>
            <a:ext cx="6200776" cy="2031325"/>
          </a:xfrm>
          <a:prstGeom prst="rect">
            <a:avLst/>
          </a:prstGeom>
          <a:noFill/>
        </p:spPr>
        <p:txBody>
          <a:bodyPr wrap="square" rtlCol="0">
            <a:spAutoFit/>
          </a:bodyPr>
          <a:lstStyle/>
          <a:p>
            <a:pPr lvl="0" algn="just">
              <a:spcBef>
                <a:spcPts val="1200"/>
              </a:spcBef>
              <a:defRPr/>
            </a:pPr>
            <a:r>
              <a:rPr lang="ru-RU" kern="0" dirty="0">
                <a:solidFill>
                  <a:srgbClr val="002060"/>
                </a:solidFill>
                <a:latin typeface="Calibri" pitchFamily="34" charset="0"/>
              </a:rPr>
              <a:t>Закон № 74/2020 может применяться к лицензируемой виды</a:t>
            </a:r>
            <a:r>
              <a:rPr lang="ro-MD" kern="0" dirty="0">
                <a:solidFill>
                  <a:srgbClr val="002060"/>
                </a:solidFill>
                <a:latin typeface="Calibri" pitchFamily="34" charset="0"/>
              </a:rPr>
              <a:t> </a:t>
            </a:r>
            <a:r>
              <a:rPr lang="ru-RU" kern="0" dirty="0">
                <a:solidFill>
                  <a:srgbClr val="002060"/>
                </a:solidFill>
                <a:latin typeface="Calibri" pitchFamily="34" charset="0"/>
              </a:rPr>
              <a:t>деятельности в секторе тепловой энергетики и природного газа, если:</a:t>
            </a:r>
            <a:endParaRPr lang="ro-MD" kern="0" dirty="0">
              <a:solidFill>
                <a:srgbClr val="002060"/>
              </a:solidFill>
              <a:latin typeface="Calibri" pitchFamily="34" charset="0"/>
            </a:endParaRPr>
          </a:p>
          <a:p>
            <a:pPr marL="285750" lvl="0" indent="-285750" algn="just">
              <a:buFontTx/>
              <a:buChar char="-"/>
              <a:defRPr/>
            </a:pPr>
            <a:r>
              <a:rPr lang="ru-RU" altLang="ko-KR" b="1" kern="0" dirty="0">
                <a:solidFill>
                  <a:srgbClr val="002060"/>
                </a:solidFill>
                <a:latin typeface="Calibri" pitchFamily="34" charset="0"/>
                <a:cs typeface="Arial" pitchFamily="34" charset="0"/>
              </a:rPr>
              <a:t>Производится, распределяется и поставляется</a:t>
            </a:r>
            <a:r>
              <a:rPr lang="ro-MD" altLang="ko-KR" b="1" kern="0" dirty="0">
                <a:solidFill>
                  <a:srgbClr val="002060"/>
                </a:solidFill>
                <a:latin typeface="Calibri" pitchFamily="34" charset="0"/>
                <a:cs typeface="Arial" pitchFamily="34" charset="0"/>
              </a:rPr>
              <a:t> </a:t>
            </a:r>
            <a:r>
              <a:rPr lang="ru-RU" altLang="ko-KR" b="1" kern="0" dirty="0">
                <a:solidFill>
                  <a:srgbClr val="002060"/>
                </a:solidFill>
                <a:latin typeface="Calibri" pitchFamily="34" charset="0"/>
                <a:cs typeface="Arial" pitchFamily="34" charset="0"/>
              </a:rPr>
              <a:t>тепловая энергия</a:t>
            </a:r>
            <a:r>
              <a:rPr lang="ro-RO" altLang="ko-KR" b="1" kern="0" dirty="0">
                <a:solidFill>
                  <a:srgbClr val="002060"/>
                </a:solidFill>
                <a:latin typeface="Calibri" pitchFamily="34" charset="0"/>
                <a:cs typeface="Arial" pitchFamily="34" charset="0"/>
              </a:rPr>
              <a:t>;</a:t>
            </a:r>
          </a:p>
          <a:p>
            <a:pPr marL="285750" lvl="0" indent="-285750" algn="just">
              <a:buFontTx/>
              <a:buChar char="-"/>
              <a:defRPr/>
            </a:pPr>
            <a:r>
              <a:rPr lang="ru-RU" altLang="ko-KR" b="1" dirty="0">
                <a:solidFill>
                  <a:srgbClr val="002060"/>
                </a:solidFill>
                <a:cs typeface="Arial" pitchFamily="34" charset="0"/>
              </a:rPr>
              <a:t>Добывается, транспортируется, распределяется, хранится и поставляется природный газ</a:t>
            </a:r>
            <a:r>
              <a:rPr lang="ro-RO" altLang="ko-KR" b="1" dirty="0">
                <a:solidFill>
                  <a:srgbClr val="002060"/>
                </a:solidFill>
                <a:cs typeface="Arial" pitchFamily="34" charset="0"/>
              </a:rPr>
              <a:t>.</a:t>
            </a: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pic>
        <p:nvPicPr>
          <p:cNvPr id="16" name="Рисунок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7901" y="1669692"/>
            <a:ext cx="2584812" cy="2789017"/>
          </a:xfrm>
          <a:prstGeom prst="rect">
            <a:avLst/>
          </a:prstGeom>
        </p:spPr>
      </p:pic>
      <p:pic>
        <p:nvPicPr>
          <p:cNvPr id="20" name="Рисунок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28" y="1821896"/>
            <a:ext cx="2567400" cy="2114604"/>
          </a:xfrm>
          <a:prstGeom prst="rect">
            <a:avLst/>
          </a:prstGeom>
        </p:spPr>
      </p:pic>
      <p:sp>
        <p:nvSpPr>
          <p:cNvPr id="22" name="TextBox 21"/>
          <p:cNvSpPr txBox="1"/>
          <p:nvPr/>
        </p:nvSpPr>
        <p:spPr>
          <a:xfrm>
            <a:off x="401379" y="3936500"/>
            <a:ext cx="2614417" cy="338554"/>
          </a:xfrm>
          <a:prstGeom prst="rect">
            <a:avLst/>
          </a:prstGeom>
          <a:noFill/>
        </p:spPr>
        <p:txBody>
          <a:bodyPr wrap="square" rtlCol="0">
            <a:spAutoFit/>
          </a:bodyPr>
          <a:lstStyle/>
          <a:p>
            <a:pPr algn="ctr"/>
            <a:r>
              <a:rPr lang="ru-RU" sz="1600" dirty="0">
                <a:ea typeface="Cambria" panose="02040503050406030204" pitchFamily="18" charset="0"/>
              </a:rPr>
              <a:t>ПРИРОДНОГО ГАЗА</a:t>
            </a:r>
            <a:endParaRPr lang="ro-RO" sz="1600" dirty="0">
              <a:ea typeface="Cambria" panose="02040503050406030204" pitchFamily="18" charset="0"/>
            </a:endParaRPr>
          </a:p>
        </p:txBody>
      </p:sp>
      <p:sp>
        <p:nvSpPr>
          <p:cNvPr id="23" name="TextBox 22"/>
          <p:cNvSpPr txBox="1"/>
          <p:nvPr/>
        </p:nvSpPr>
        <p:spPr>
          <a:xfrm>
            <a:off x="2830061" y="3936500"/>
            <a:ext cx="2614417" cy="338554"/>
          </a:xfrm>
          <a:prstGeom prst="rect">
            <a:avLst/>
          </a:prstGeom>
          <a:noFill/>
        </p:spPr>
        <p:txBody>
          <a:bodyPr wrap="square" rtlCol="0">
            <a:spAutoFit/>
          </a:bodyPr>
          <a:lstStyle/>
          <a:p>
            <a:pPr algn="ctr"/>
            <a:r>
              <a:rPr lang="ru-RU" sz="1600" dirty="0">
                <a:ea typeface="Cambria" panose="02040503050406030204" pitchFamily="18" charset="0"/>
              </a:rPr>
              <a:t>ТЕПЛОВОЙ ЭНЕРГЕТИКИ </a:t>
            </a:r>
            <a:endParaRPr lang="ro-RO" sz="1600" dirty="0">
              <a:ea typeface="Cambria" panose="02040503050406030204" pitchFamily="18" charset="0"/>
            </a:endParaRPr>
          </a:p>
        </p:txBody>
      </p:sp>
    </p:spTree>
    <p:extLst>
      <p:ext uri="{BB962C8B-B14F-4D97-AF65-F5344CB8AC3E}">
        <p14:creationId xmlns:p14="http://schemas.microsoft.com/office/powerpoint/2010/main" val="2734772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ДОГОВОР О СЕКТОРАЛЬНЫХ ЗАКУПКАХ</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21225" y="1244990"/>
            <a:ext cx="9497961" cy="4524315"/>
          </a:xfrm>
          <a:prstGeom prst="rect">
            <a:avLst/>
          </a:prstGeom>
          <a:noFill/>
        </p:spPr>
        <p:txBody>
          <a:bodyPr wrap="square" rtlCol="0">
            <a:spAutoFit/>
          </a:bodyPr>
          <a:lstStyle/>
          <a:p>
            <a:pPr algn="just"/>
            <a:r>
              <a:rPr lang="ru-RU" b="1" dirty="0">
                <a:solidFill>
                  <a:srgbClr val="002060"/>
                </a:solidFill>
              </a:rPr>
              <a:t>Особые условия прекращения договора о секторальных закупках </a:t>
            </a:r>
          </a:p>
          <a:p>
            <a:pPr algn="just"/>
            <a:r>
              <a:rPr lang="ru-RU" dirty="0">
                <a:solidFill>
                  <a:srgbClr val="002060"/>
                </a:solidFill>
              </a:rPr>
              <a:t>Закупающий субъект вправе в одностороннем порядке расторгнуть договор о секторальных закупках в течение срока его действия в одной из следующих ситуаций:</a:t>
            </a:r>
          </a:p>
          <a:p>
            <a:pPr algn="just"/>
            <a:endParaRPr lang="ru-RU" dirty="0">
              <a:solidFill>
                <a:srgbClr val="002060"/>
              </a:solidFill>
            </a:endParaRPr>
          </a:p>
          <a:p>
            <a:pPr marL="342900" indent="-342900" algn="just">
              <a:buAutoNum type="alphaLcParenR"/>
            </a:pPr>
            <a:r>
              <a:rPr lang="ru-RU" dirty="0">
                <a:solidFill>
                  <a:srgbClr val="002060"/>
                </a:solidFill>
              </a:rPr>
              <a:t>на момент присуждения договора контрагент находился в одной из ситуаций, обусловливающих его исключение из процедуры присуждения согласно ст</a:t>
            </a:r>
            <a:r>
              <a:rPr lang="ro-MD" dirty="0">
                <a:solidFill>
                  <a:srgbClr val="002060"/>
                </a:solidFill>
              </a:rPr>
              <a:t>.</a:t>
            </a:r>
            <a:r>
              <a:rPr lang="ru-RU" dirty="0">
                <a:solidFill>
                  <a:srgbClr val="002060"/>
                </a:solidFill>
              </a:rPr>
              <a:t> 67 и ст</a:t>
            </a:r>
            <a:r>
              <a:rPr lang="ro-MD" dirty="0">
                <a:solidFill>
                  <a:srgbClr val="002060"/>
                </a:solidFill>
              </a:rPr>
              <a:t>.</a:t>
            </a:r>
            <a:r>
              <a:rPr lang="ru-RU" dirty="0">
                <a:solidFill>
                  <a:srgbClr val="002060"/>
                </a:solidFill>
              </a:rPr>
              <a:t> 68</a:t>
            </a:r>
            <a:r>
              <a:rPr lang="en-GB" dirty="0">
                <a:solidFill>
                  <a:srgbClr val="002060"/>
                </a:solidFill>
              </a:rPr>
              <a:t> </a:t>
            </a:r>
            <a:r>
              <a:rPr lang="ru-RU" dirty="0">
                <a:solidFill>
                  <a:srgbClr val="002060"/>
                </a:solidFill>
              </a:rPr>
              <a:t>Закона № 74/2020</a:t>
            </a:r>
            <a:r>
              <a:rPr lang="ro-RO" dirty="0">
                <a:solidFill>
                  <a:srgbClr val="002060"/>
                </a:solidFill>
              </a:rPr>
              <a:t>;</a:t>
            </a:r>
          </a:p>
          <a:p>
            <a:pPr marL="342900" indent="-342900" algn="just">
              <a:buAutoNum type="alphaLcParenR"/>
            </a:pPr>
            <a:r>
              <a:rPr lang="ru-RU" dirty="0">
                <a:solidFill>
                  <a:srgbClr val="002060"/>
                </a:solidFill>
              </a:rPr>
              <a:t>договор не должен был быть присужден соответствующему контрагенту ввиду серьезного нарушения обязательств, вытекающих из настоящего закона и/или международных договоров, стороной которых является Республика Молдова, установленного окончательным решением национальной или, по обстоятельствам, международной судебной инстанции</a:t>
            </a:r>
            <a:r>
              <a:rPr lang="ro-RO" dirty="0">
                <a:solidFill>
                  <a:srgbClr val="002060"/>
                </a:solidFill>
              </a:rPr>
              <a:t>.</a:t>
            </a:r>
          </a:p>
          <a:p>
            <a:pPr algn="just"/>
            <a:endParaRPr lang="ru-RU" dirty="0">
              <a:solidFill>
                <a:srgbClr val="002060"/>
              </a:solidFill>
            </a:endParaRPr>
          </a:p>
          <a:p>
            <a:pPr algn="just"/>
            <a:r>
              <a:rPr lang="ru-RU" dirty="0">
                <a:solidFill>
                  <a:srgbClr val="002060"/>
                </a:solidFill>
              </a:rPr>
              <a:t>Закупающий субъект вносит право одностороннего расторжения, предусмотренное в ст 83 п. (1) Закона № 74/2020, в договорные условия, включенные в документацию по присуждению.</a:t>
            </a:r>
          </a:p>
          <a:p>
            <a:pPr algn="just"/>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5130" y="2311689"/>
            <a:ext cx="3096681" cy="2751956"/>
          </a:xfrm>
          <a:prstGeom prst="rect">
            <a:avLst/>
          </a:prstGeom>
        </p:spPr>
      </p:pic>
    </p:spTree>
    <p:extLst>
      <p:ext uri="{BB962C8B-B14F-4D97-AF65-F5344CB8AC3E}">
        <p14:creationId xmlns:p14="http://schemas.microsoft.com/office/powerpoint/2010/main" val="5505968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spcBef>
                <a:spcPts val="0"/>
              </a:spcBef>
            </a:pPr>
            <a:r>
              <a:rPr lang="ru-RU" sz="3600" b="1" dirty="0">
                <a:solidFill>
                  <a:srgbClr val="0070C0"/>
                </a:solidFill>
                <a:latin typeface="Calibri" pitchFamily="34" charset="0"/>
              </a:rPr>
              <a:t>ДОГОВОР О СЕКТОРАЛЬНЫХ ЗАКУПКАХ</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65470" y="2011906"/>
            <a:ext cx="9497961" cy="3139321"/>
          </a:xfrm>
          <a:prstGeom prst="rect">
            <a:avLst/>
          </a:prstGeom>
          <a:noFill/>
        </p:spPr>
        <p:txBody>
          <a:bodyPr wrap="square" rtlCol="0">
            <a:spAutoFit/>
          </a:bodyPr>
          <a:lstStyle/>
          <a:p>
            <a:pPr algn="just"/>
            <a:r>
              <a:rPr lang="ru-RU" b="1" dirty="0">
                <a:solidFill>
                  <a:srgbClr val="002060"/>
                </a:solidFill>
              </a:rPr>
              <a:t>Отчет о процедуре секторальной закупки</a:t>
            </a:r>
          </a:p>
          <a:p>
            <a:pPr algn="just"/>
            <a:r>
              <a:rPr lang="ru-RU" dirty="0">
                <a:solidFill>
                  <a:srgbClr val="002060"/>
                </a:solidFill>
              </a:rPr>
              <a:t>Отчет о процедуре секторальной закупки, а также отчет об аннулировании процедуры закупки составляются закупающим субъектом и направляются им Агентству государственных закупок не позднее даты заключения договора или даты вынесения решения об аннулировании процедуры закупки</a:t>
            </a:r>
            <a:r>
              <a:rPr lang="ro-RO" dirty="0">
                <a:solidFill>
                  <a:srgbClr val="002060"/>
                </a:solidFill>
              </a:rPr>
              <a:t>.</a:t>
            </a:r>
          </a:p>
          <a:p>
            <a:pPr algn="just"/>
            <a:r>
              <a:rPr lang="ru-RU" dirty="0">
                <a:solidFill>
                  <a:srgbClr val="002060"/>
                </a:solidFill>
              </a:rPr>
              <a:t>Отчет о процедуре секторальной закупки является публичным документом. Доступ лиц к данной информации может быть ограничен в соответствии с положениями Гражданского кодекса или Закона о государственной тайне № 245/2008 только в той мере, в какой данная информация включает, в частности, технические или коммерческие секреты либо содержит конфиденциальные аспекты оферт</a:t>
            </a:r>
            <a:r>
              <a:rPr lang="ro-RO" dirty="0">
                <a:solidFill>
                  <a:srgbClr val="002060"/>
                </a:solidFill>
              </a:rPr>
              <a:t>.</a:t>
            </a:r>
          </a:p>
          <a:p>
            <a:pPr algn="just"/>
            <a:endParaRPr lang="ro-RO" dirty="0">
              <a:solidFill>
                <a:srgbClr val="002060"/>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0382" y="2205588"/>
            <a:ext cx="3096681" cy="2751956"/>
          </a:xfrm>
          <a:prstGeom prst="rect">
            <a:avLst/>
          </a:prstGeom>
        </p:spPr>
      </p:pic>
    </p:spTree>
    <p:extLst>
      <p:ext uri="{BB962C8B-B14F-4D97-AF65-F5344CB8AC3E}">
        <p14:creationId xmlns:p14="http://schemas.microsoft.com/office/powerpoint/2010/main" val="25070906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3600" b="1" dirty="0">
                <a:solidFill>
                  <a:srgbClr val="0070C0"/>
                </a:solidFill>
                <a:latin typeface="Calibri" pitchFamily="34" charset="0"/>
              </a:rPr>
              <a:t>МОНИТОРИНГ</a:t>
            </a:r>
            <a:endParaRPr lang="ro-RO" sz="3600" dirty="0"/>
          </a:p>
        </p:txBody>
      </p:sp>
      <p:sp>
        <p:nvSpPr>
          <p:cNvPr id="6" name="Объект 5"/>
          <p:cNvSpPr>
            <a:spLocks noGrp="1"/>
          </p:cNvSpPr>
          <p:nvPr>
            <p:ph idx="1"/>
          </p:nvPr>
        </p:nvSpPr>
        <p:spPr/>
        <p:txBody>
          <a:bodyPr>
            <a:normAutofit/>
          </a:bodyPr>
          <a:lstStyle/>
          <a:p>
            <a:pPr lvl="0" algn="just"/>
            <a:r>
              <a:rPr lang="ru-RU" sz="1800" dirty="0"/>
              <a:t>Рабочая группа обеспечивает мониторинг исполнения договоров о секторальных закупках, составляя полугодовые и годовые отчеты в соответствии с Приложением № 18. Соответствующие отчеты должны содержать информацию о стадии выполнения договорных обязательств, причинах неисполнения, поданных жалобах и примененных санкциях, информацию о качестве исполнения договора и т. д. Отчеты размещаются на официальном сайте закупающего субъекта.</a:t>
            </a:r>
          </a:p>
          <a:p>
            <a:pPr lvl="0" algn="just"/>
            <a:endParaRPr lang="ru-RU" sz="1800" dirty="0"/>
          </a:p>
          <a:p>
            <a:pPr marL="0" indent="0" algn="just">
              <a:buNone/>
            </a:pPr>
            <a:endParaRPr lang="ru-RU" dirty="0"/>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8532285"/>
      </p:ext>
    </p:extLst>
  </p:cSld>
  <p:clrMapOvr>
    <a:overrideClrMapping bg1="lt1" tx1="dk1" bg2="lt2" tx2="dk2" accent1="accent1" accent2="accent2" accent3="accent3" accent4="accent4" accent5="accent5" accent6="accent6" hlink="hlink" folHlink="folHlink"/>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100000"/>
              </a:lnSpc>
              <a:spcBef>
                <a:spcPts val="0"/>
              </a:spcBef>
            </a:pPr>
            <a:r>
              <a:rPr lang="ru-RU" sz="3600" b="1" dirty="0">
                <a:solidFill>
                  <a:srgbClr val="0070C0"/>
                </a:solidFill>
                <a:latin typeface="Calibri" pitchFamily="34" charset="0"/>
              </a:rPr>
              <a:t>РАЗРЕШЕНИЕ СПОРОВ И ЮРИДИЧЕСКАЯ</a:t>
            </a:r>
            <a:br>
              <a:rPr lang="ru-RU" sz="3600" b="1" dirty="0">
                <a:solidFill>
                  <a:srgbClr val="0070C0"/>
                </a:solidFill>
                <a:latin typeface="Calibri" pitchFamily="34" charset="0"/>
              </a:rPr>
            </a:br>
            <a:r>
              <a:rPr lang="ru-RU" sz="3600" b="1" dirty="0">
                <a:solidFill>
                  <a:srgbClr val="0070C0"/>
                </a:solidFill>
                <a:latin typeface="Calibri" pitchFamily="34" charset="0"/>
              </a:rPr>
              <a:t>ОТВЕТСТВЕННОСТЬ</a:t>
            </a:r>
            <a:endParaRPr lang="ro-RO" sz="3600" b="1" dirty="0">
              <a:solidFill>
                <a:schemeClr val="tx1"/>
              </a:solidFill>
              <a:latin typeface="Calibri" panose="020F0502020204030204"/>
            </a:endParaRPr>
          </a:p>
        </p:txBody>
      </p:sp>
      <p:grpSp>
        <p:nvGrpSpPr>
          <p:cNvPr id="35" name="Группа 11">
            <a:extLst>
              <a:ext uri="{FF2B5EF4-FFF2-40B4-BE49-F238E27FC236}">
                <a16:creationId xmlns:a16="http://schemas.microsoft.com/office/drawing/2014/main" id="{6FC56E70-3970-C149-BDF7-F379BB8C1C86}"/>
              </a:ext>
            </a:extLst>
          </p:cNvPr>
          <p:cNvGrpSpPr/>
          <p:nvPr/>
        </p:nvGrpSpPr>
        <p:grpSpPr>
          <a:xfrm>
            <a:off x="452245" y="366333"/>
            <a:ext cx="1553017" cy="547133"/>
            <a:chOff x="118918" y="119933"/>
            <a:chExt cx="1421610" cy="500009"/>
          </a:xfrm>
        </p:grpSpPr>
        <p:pic>
          <p:nvPicPr>
            <p:cNvPr id="36" name="Picture 2" descr="Stema Republicii Moldova - Wikipedia">
              <a:extLst>
                <a:ext uri="{FF2B5EF4-FFF2-40B4-BE49-F238E27FC236}">
                  <a16:creationId xmlns:a16="http://schemas.microsoft.com/office/drawing/2014/main" id="{08220DD6-C14B-C842-A016-F5CA8C66D89D}"/>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8918" y="119933"/>
              <a:ext cx="397204" cy="500009"/>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id="{7FFBD3B9-02DD-E94D-86DE-E19329DB978A}"/>
                </a:ext>
              </a:extLst>
            </p:cNvPr>
            <p:cNvSpPr txBox="1"/>
            <p:nvPr userDrawn="1"/>
          </p:nvSpPr>
          <p:spPr>
            <a:xfrm>
              <a:off x="665018" y="185271"/>
              <a:ext cx="875510" cy="337522"/>
            </a:xfrm>
            <a:prstGeom prst="rect">
              <a:avLst/>
            </a:prstGeom>
            <a:noFill/>
          </p:spPr>
          <p:txBody>
            <a:bodyPr wrap="square" rtlCol="0">
              <a:spAutoFit/>
            </a:bodyPr>
            <a:lstStyle/>
            <a:p>
              <a:pPr marL="0"/>
              <a:r>
                <a:rPr lang="ro-RO" sz="900" b="1" dirty="0">
                  <a:solidFill>
                    <a:srgbClr val="1F588E"/>
                  </a:solidFill>
                  <a:latin typeface="Arial" panose="020B0604020202020204" pitchFamily="34" charset="0"/>
                  <a:cs typeface="Arial" panose="020B0604020202020204" pitchFamily="34" charset="0"/>
                </a:rPr>
                <a:t>Ministerul </a:t>
              </a:r>
            </a:p>
            <a:p>
              <a:pPr marL="0"/>
              <a:r>
                <a:rPr lang="ro-RO" sz="900" b="1" dirty="0">
                  <a:solidFill>
                    <a:srgbClr val="1F588E"/>
                  </a:solidFill>
                  <a:latin typeface="Arial" panose="020B0604020202020204" pitchFamily="34" charset="0"/>
                  <a:cs typeface="Arial" panose="020B0604020202020204" pitchFamily="34" charset="0"/>
                </a:rPr>
                <a:t>Finanțelor</a:t>
              </a:r>
              <a:endParaRPr lang="ru-MD" sz="900" b="1" dirty="0">
                <a:solidFill>
                  <a:srgbClr val="1F588E"/>
                </a:solidFill>
                <a:latin typeface="Arial" panose="020B0604020202020204" pitchFamily="34" charset="0"/>
                <a:cs typeface="Arial" panose="020B0604020202020204" pitchFamily="34" charset="0"/>
              </a:endParaRPr>
            </a:p>
          </p:txBody>
        </p:sp>
        <p:cxnSp>
          <p:nvCxnSpPr>
            <p:cNvPr id="38" name="Прямая соединительная линия 16">
              <a:extLst>
                <a:ext uri="{FF2B5EF4-FFF2-40B4-BE49-F238E27FC236}">
                  <a16:creationId xmlns:a16="http://schemas.microsoft.com/office/drawing/2014/main" id="{540F2C66-290A-4845-857A-24B50578B146}"/>
                </a:ext>
              </a:extLst>
            </p:cNvPr>
            <p:cNvCxnSpPr>
              <a:cxnSpLocks/>
            </p:cNvCxnSpPr>
            <p:nvPr userDrawn="1"/>
          </p:nvCxnSpPr>
          <p:spPr>
            <a:xfrm>
              <a:off x="665018" y="119933"/>
              <a:ext cx="0" cy="483417"/>
            </a:xfrm>
            <a:prstGeom prst="line">
              <a:avLst/>
            </a:prstGeom>
            <a:ln w="19050">
              <a:solidFill>
                <a:srgbClr val="9200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250721" y="2492873"/>
            <a:ext cx="8212702" cy="2308324"/>
          </a:xfrm>
          <a:prstGeom prst="rect">
            <a:avLst/>
          </a:prstGeom>
          <a:noFill/>
        </p:spPr>
        <p:txBody>
          <a:bodyPr wrap="square" rtlCol="0">
            <a:spAutoFit/>
          </a:bodyPr>
          <a:lstStyle/>
          <a:p>
            <a:pPr algn="just"/>
            <a:r>
              <a:rPr lang="ru-RU" dirty="0">
                <a:solidFill>
                  <a:srgbClr val="002060"/>
                </a:solidFill>
              </a:rPr>
              <a:t>Разрешение жалоб, связанных с присуждением договоров о секторальных закупках, осуществляется Национальным Агентством по Разрешению Споров в соответствии с главой X Закона о государственных закупках № 131/2015.</a:t>
            </a:r>
          </a:p>
          <a:p>
            <a:pPr algn="just"/>
            <a:r>
              <a:rPr lang="ru-RU" dirty="0">
                <a:solidFill>
                  <a:srgbClr val="002060"/>
                </a:solidFill>
              </a:rPr>
              <a:t>Нарушение положений Закона № 74/2020 влечет дисциплинарную, гражданско-правовую, правонарушительную или уголовную ответственность в соответствии с законодательством</a:t>
            </a:r>
            <a:r>
              <a:rPr lang="ro-RO" dirty="0">
                <a:solidFill>
                  <a:srgbClr val="002060"/>
                </a:solidFill>
              </a:rPr>
              <a:t>.</a:t>
            </a:r>
          </a:p>
          <a:p>
            <a:pPr algn="just"/>
            <a:endParaRPr lang="ro-RO" dirty="0">
              <a:solidFill>
                <a:srgbClr val="002060"/>
              </a:solidFill>
            </a:endParaRPr>
          </a:p>
          <a:p>
            <a:pPr algn="just"/>
            <a:endParaRPr lang="ro-RO" dirty="0">
              <a:solidFill>
                <a:srgbClr val="002060"/>
              </a:solidFill>
            </a:endParaRP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3423" y="1872986"/>
            <a:ext cx="3524250" cy="2819400"/>
          </a:xfrm>
          <a:prstGeom prst="rect">
            <a:avLst/>
          </a:prstGeom>
        </p:spPr>
      </p:pic>
    </p:spTree>
    <p:extLst>
      <p:ext uri="{BB962C8B-B14F-4D97-AF65-F5344CB8AC3E}">
        <p14:creationId xmlns:p14="http://schemas.microsoft.com/office/powerpoint/2010/main" val="315045827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3408</TotalTime>
  <Words>9029</Words>
  <Application>Microsoft Office PowerPoint</Application>
  <PresentationFormat>Широкоэкранный</PresentationFormat>
  <Paragraphs>728</Paragraphs>
  <Slides>93</Slides>
  <Notes>25</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93</vt:i4>
      </vt:variant>
    </vt:vector>
  </HeadingPairs>
  <TitlesOfParts>
    <vt:vector size="102" baseType="lpstr">
      <vt:lpstr>맑은 고딕</vt:lpstr>
      <vt:lpstr>Arial</vt:lpstr>
      <vt:lpstr>Arial Narrow</vt:lpstr>
      <vt:lpstr>Calibri</vt:lpstr>
      <vt:lpstr>Calibri Light</vt:lpstr>
      <vt:lpstr>Cambria</vt:lpstr>
      <vt:lpstr>Times New Roman</vt:lpstr>
      <vt:lpstr>Wingdings</vt:lpstr>
      <vt:lpstr>Тема Office</vt:lpstr>
      <vt:lpstr> Закупки в секторах энергетики, водных ресурсов, транспорта и почтовых услуг </vt:lpstr>
      <vt:lpstr>ОБЩИЕ ПОЛОЖЕНИЯ</vt:lpstr>
      <vt:lpstr>ПРИМЕНЕНИЕ ЗАКОНА</vt:lpstr>
      <vt:lpstr>ОБЛАСТЬ ПРИМЕНЕНИЯ ЗАКОНА</vt:lpstr>
      <vt:lpstr>ОБЛАСТЬ ПРИМЕНЕНИЯ ЗАКОНА</vt:lpstr>
      <vt:lpstr>ВОВЛЕЧЕННЫЕ СТОРОНЫ</vt:lpstr>
      <vt:lpstr>ВОВЛЕЧЕННЫЕ СТОРОНЫ</vt:lpstr>
      <vt:lpstr>СЕКТОРАЛЬНЫЕ ВИДЫ ДЕЯТЕЛЬНОСТИ</vt:lpstr>
      <vt:lpstr>СЕКТОРАЛЬНЫЕ ВИДЫ ДЕЯТЕЛЬНОСТИ</vt:lpstr>
      <vt:lpstr>СЕКТОРАЛЬНЫЕ ВИДЫ ДЕЯТЕЛЬНОСТИ</vt:lpstr>
      <vt:lpstr>СЕКТОРАЛЬНЫЕ ВИДЫ ДЕЯТЕЛЬНОСТИ</vt:lpstr>
      <vt:lpstr>СЕКТОРАЛЬНЫЕ ВИДЫ ДЕЯТЕЛЬНОСТИ</vt:lpstr>
      <vt:lpstr>СЕКТОРАЛЬНЫЕ ВИДЫ ДЕЯТЕЛЬНОСТИ</vt:lpstr>
      <vt:lpstr>СЕКТОРАЛЬНЫЕ ВИДЫ ДЕЯТЕЛЬНОСТИ</vt:lpstr>
      <vt:lpstr>ИСКЛЮЧЕНИЯ</vt:lpstr>
      <vt:lpstr>ОБЩИЕ ПРИНЦИПЫ</vt:lpstr>
      <vt:lpstr>ПЛАН ЗАКУПКИ </vt:lpstr>
      <vt:lpstr>ПЛАН ЗАКУПКИ </vt:lpstr>
      <vt:lpstr>ПЛАН ЗАКУПКИ </vt:lpstr>
      <vt:lpstr>ПЛАН ЗАКУПКИ </vt:lpstr>
      <vt:lpstr>ПЛАН ЗАКУПКИ </vt:lpstr>
      <vt:lpstr>Объявление о намерении</vt:lpstr>
      <vt:lpstr>Потребности закупающего субъекта</vt:lpstr>
      <vt:lpstr>Потребности закупающего субъекта</vt:lpstr>
      <vt:lpstr>Потребности закупающего субъекта</vt:lpstr>
      <vt:lpstr>Работа в группе</vt:lpstr>
      <vt:lpstr>Квалификация и отбор</vt:lpstr>
      <vt:lpstr>Консультации с рынком</vt:lpstr>
      <vt:lpstr>Консультации с рынком</vt:lpstr>
      <vt:lpstr>Системы квалификации</vt:lpstr>
      <vt:lpstr>Системы квалификации</vt:lpstr>
      <vt:lpstr>Критерии квалификации и отбора</vt:lpstr>
      <vt:lpstr>Критерии квалификации и отбора</vt:lpstr>
      <vt:lpstr>Критерии квалификации и отбора</vt:lpstr>
      <vt:lpstr>Критерии квалификации и отбора</vt:lpstr>
      <vt:lpstr>Критерии квалификации и отбора</vt:lpstr>
      <vt:lpstr>Критерии присуждения</vt:lpstr>
      <vt:lpstr>Критерии присуждения</vt:lpstr>
      <vt:lpstr>Критерии присуждения</vt:lpstr>
      <vt:lpstr>Презентация PowerPoint</vt:lpstr>
      <vt:lpstr> Критерии присуждения </vt:lpstr>
      <vt:lpstr> Документация по присуждению</vt:lpstr>
      <vt:lpstr>Документация по присуждению</vt:lpstr>
      <vt:lpstr>Документация по присуждению</vt:lpstr>
      <vt:lpstr>Документация по присуждению</vt:lpstr>
      <vt:lpstr>Документация по присуждению</vt:lpstr>
      <vt:lpstr>ТРЕБОВАНИЯ К ПРОЦЕДУРЕ СЕКТОРАЛЬНОЙ ЗАКУПКИ</vt:lpstr>
      <vt:lpstr>ТРЕБОВАНИЯ К ПРОЦЕДУРЕ СЕКТОРАЛЬНОЙ ЗАКУПКИ</vt:lpstr>
      <vt:lpstr>ТРЕБОВАНИЯ К ПРОЦЕДУРЕ СЕКТОРАЛЬНОЙ ЗАКУПКИ</vt:lpstr>
      <vt:lpstr>ТРЕБОВАНИЯ К ПРОЦЕДУРЕ СЕКТОРАЛЬНОЙ ЗАКУПКИ</vt:lpstr>
      <vt:lpstr>Работа в группе</vt:lpstr>
      <vt:lpstr>ПРОЦЕДУРЫ СЕКТОРАЛЬНОЙ ЗАКУПКИ</vt:lpstr>
      <vt:lpstr>СПЕЦИАЛЬНЫЕ СПОСОБЫ ПРИСУЖДЕНИЯ ДОГОВОРОВ О СЕКТОРАЛЬНЫХ ЗАКУПКАХ</vt:lpstr>
      <vt:lpstr>Централизованные закупки </vt:lpstr>
      <vt:lpstr>Нерегулярные совместные закупки</vt:lpstr>
      <vt:lpstr> Закупки небольшой стоимости</vt:lpstr>
      <vt:lpstr>Закупки небольшой стоимости</vt:lpstr>
      <vt:lpstr>Закупки небольшой стоимости</vt:lpstr>
      <vt:lpstr>Закупки небольшой стоимости</vt:lpstr>
      <vt:lpstr>Закупки небольшой стоимости</vt:lpstr>
      <vt:lpstr>Закупки небольшой стоимости</vt:lpstr>
      <vt:lpstr>Закупки небольшой стоимости</vt:lpstr>
      <vt:lpstr>Закупки небольшой стоимости</vt:lpstr>
      <vt:lpstr>Открытые торги</vt:lpstr>
      <vt:lpstr>Ограниченные торги</vt:lpstr>
      <vt:lpstr>Ограниченные торги</vt:lpstr>
      <vt:lpstr>Ограниченные торги</vt:lpstr>
      <vt:lpstr>Переговоры с предварительным  опубликованием</vt:lpstr>
      <vt:lpstr>Переговоры с предварительным  опубликованием</vt:lpstr>
      <vt:lpstr>Переговоры с предварительным  опубликованием</vt:lpstr>
      <vt:lpstr>Переговоры с предварительным  опубликованием</vt:lpstr>
      <vt:lpstr>Переговоры с предварительным  опубликованием</vt:lpstr>
      <vt:lpstr>Переговоры без предварительного  опубликования</vt:lpstr>
      <vt:lpstr>Переговоры без предварительного  опубликования</vt:lpstr>
      <vt:lpstr>Переговоры без предварительного  опубликования</vt:lpstr>
      <vt:lpstr>Переговоры без предварительного  опубликования</vt:lpstr>
      <vt:lpstr>Рамочное соглашение</vt:lpstr>
      <vt:lpstr>Рамочное соглашение</vt:lpstr>
      <vt:lpstr>Рамочное соглашение</vt:lpstr>
      <vt:lpstr>Рамочное соглашение</vt:lpstr>
      <vt:lpstr>Рамочное соглашение</vt:lpstr>
      <vt:lpstr>Рамочное соглашение</vt:lpstr>
      <vt:lpstr>Работа в группе</vt:lpstr>
      <vt:lpstr>ПРИСУЖДЕНИЕ ДОГОВОРА</vt:lpstr>
      <vt:lpstr>ПРИСУЖДЕНИЕ ДОГОВОРА</vt:lpstr>
      <vt:lpstr>ГЛАСНОСТЬ И ПРОЗРАЧНОСТЬ</vt:lpstr>
      <vt:lpstr>ГЛАСНОСТЬ И ПРОЗРАЧНОСТЬ</vt:lpstr>
      <vt:lpstr>ДОГОВОР О СЕКТОРАЛЬНЫХ ЗАКУПКАХ</vt:lpstr>
      <vt:lpstr>ДОГОВОР О СЕКТОРАЛЬНЫХ ЗАКУПКАХ</vt:lpstr>
      <vt:lpstr>ДОГОВОР О СЕКТОРАЛЬНЫХ ЗАКУПКАХ</vt:lpstr>
      <vt:lpstr>ДОГОВОР О СЕКТОРАЛЬНЫХ ЗАКУПКАХ</vt:lpstr>
      <vt:lpstr>МОНИТОРИНГ</vt:lpstr>
      <vt:lpstr>РАЗРЕШЕНИЕ СПОРОВ И ЮРИДИЧЕСКАЯ ОТВЕТСТВЕННОСТЬ</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TITLU: Achizițiile în sectoarele energeticii, apei, transporturilor și serviciilor poștale</dc:title>
  <dc:creator>Cainareanu, Sergiu</dc:creator>
  <cp:lastModifiedBy>Cainareanu, Sergiu</cp:lastModifiedBy>
  <cp:revision>248</cp:revision>
  <dcterms:created xsi:type="dcterms:W3CDTF">2021-06-22T07:15:34Z</dcterms:created>
  <dcterms:modified xsi:type="dcterms:W3CDTF">2021-06-27T10:10:31Z</dcterms:modified>
</cp:coreProperties>
</file>